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281" r:id="rId2"/>
    <p:sldId id="581" r:id="rId3"/>
    <p:sldId id="256" r:id="rId4"/>
    <p:sldId id="532" r:id="rId5"/>
    <p:sldId id="513" r:id="rId6"/>
    <p:sldId id="514" r:id="rId7"/>
    <p:sldId id="288" r:id="rId8"/>
    <p:sldId id="515" r:id="rId9"/>
    <p:sldId id="516" r:id="rId10"/>
    <p:sldId id="284" r:id="rId11"/>
    <p:sldId id="517" r:id="rId12"/>
    <p:sldId id="518" r:id="rId13"/>
    <p:sldId id="519" r:id="rId14"/>
    <p:sldId id="520" r:id="rId15"/>
    <p:sldId id="273" r:id="rId16"/>
    <p:sldId id="289" r:id="rId17"/>
    <p:sldId id="294" r:id="rId18"/>
    <p:sldId id="295" r:id="rId19"/>
    <p:sldId id="293" r:id="rId20"/>
    <p:sldId id="290" r:id="rId21"/>
    <p:sldId id="291" r:id="rId22"/>
    <p:sldId id="296" r:id="rId23"/>
    <p:sldId id="521" r:id="rId24"/>
    <p:sldId id="302" r:id="rId25"/>
    <p:sldId id="270" r:id="rId26"/>
    <p:sldId id="297" r:id="rId27"/>
    <p:sldId id="583" r:id="rId28"/>
    <p:sldId id="523" r:id="rId29"/>
    <p:sldId id="524" r:id="rId30"/>
    <p:sldId id="272" r:id="rId31"/>
    <p:sldId id="304" r:id="rId32"/>
    <p:sldId id="525" r:id="rId33"/>
    <p:sldId id="526" r:id="rId34"/>
    <p:sldId id="527" r:id="rId35"/>
    <p:sldId id="528" r:id="rId36"/>
    <p:sldId id="529" r:id="rId37"/>
    <p:sldId id="530" r:id="rId38"/>
    <p:sldId id="264" r:id="rId39"/>
    <p:sldId id="265" r:id="rId40"/>
    <p:sldId id="266" r:id="rId41"/>
    <p:sldId id="267" r:id="rId42"/>
    <p:sldId id="276" r:id="rId43"/>
    <p:sldId id="277" r:id="rId44"/>
    <p:sldId id="278" r:id="rId45"/>
    <p:sldId id="279" r:id="rId46"/>
    <p:sldId id="271" r:id="rId47"/>
    <p:sldId id="280" r:id="rId48"/>
    <p:sldId id="531" r:id="rId49"/>
    <p:sldId id="303" r:id="rId50"/>
    <p:sldId id="301" r:id="rId51"/>
    <p:sldId id="305" r:id="rId52"/>
    <p:sldId id="584" r:id="rId53"/>
    <p:sldId id="307" r:id="rId54"/>
    <p:sldId id="286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536" r:id="rId95"/>
    <p:sldId id="537" r:id="rId96"/>
    <p:sldId id="585" r:id="rId97"/>
    <p:sldId id="544" r:id="rId98"/>
    <p:sldId id="539" r:id="rId99"/>
    <p:sldId id="540" r:id="rId100"/>
    <p:sldId id="541" r:id="rId101"/>
    <p:sldId id="542" r:id="rId102"/>
    <p:sldId id="545" r:id="rId103"/>
    <p:sldId id="546" r:id="rId104"/>
    <p:sldId id="547" r:id="rId105"/>
    <p:sldId id="548" r:id="rId106"/>
    <p:sldId id="549" r:id="rId107"/>
    <p:sldId id="550" r:id="rId108"/>
    <p:sldId id="551" r:id="rId109"/>
    <p:sldId id="552" r:id="rId110"/>
    <p:sldId id="553" r:id="rId111"/>
    <p:sldId id="554" r:id="rId112"/>
    <p:sldId id="555" r:id="rId113"/>
    <p:sldId id="556" r:id="rId114"/>
    <p:sldId id="558" r:id="rId115"/>
    <p:sldId id="557" r:id="rId116"/>
    <p:sldId id="560" r:id="rId117"/>
    <p:sldId id="561" r:id="rId118"/>
    <p:sldId id="559" r:id="rId119"/>
    <p:sldId id="562" r:id="rId120"/>
    <p:sldId id="564" r:id="rId121"/>
    <p:sldId id="563" r:id="rId122"/>
    <p:sldId id="566" r:id="rId123"/>
    <p:sldId id="565" r:id="rId124"/>
    <p:sldId id="567" r:id="rId125"/>
    <p:sldId id="569" r:id="rId126"/>
    <p:sldId id="568" r:id="rId127"/>
    <p:sldId id="571" r:id="rId128"/>
    <p:sldId id="570" r:id="rId129"/>
    <p:sldId id="572" r:id="rId130"/>
    <p:sldId id="573" r:id="rId131"/>
    <p:sldId id="578" r:id="rId132"/>
    <p:sldId id="582" r:id="rId133"/>
    <p:sldId id="586" r:id="rId134"/>
    <p:sldId id="587" r:id="rId135"/>
    <p:sldId id="588" r:id="rId136"/>
    <p:sldId id="589" r:id="rId137"/>
    <p:sldId id="592" r:id="rId138"/>
    <p:sldId id="593" r:id="rId139"/>
    <p:sldId id="594" r:id="rId140"/>
    <p:sldId id="595" r:id="rId141"/>
    <p:sldId id="596" r:id="rId142"/>
    <p:sldId id="597" r:id="rId143"/>
    <p:sldId id="598" r:id="rId144"/>
    <p:sldId id="599" r:id="rId145"/>
    <p:sldId id="600" r:id="rId146"/>
    <p:sldId id="601" r:id="rId147"/>
    <p:sldId id="602" r:id="rId148"/>
    <p:sldId id="603" r:id="rId149"/>
    <p:sldId id="604" r:id="rId150"/>
    <p:sldId id="605" r:id="rId151"/>
    <p:sldId id="606" r:id="rId152"/>
    <p:sldId id="607" r:id="rId153"/>
    <p:sldId id="608" r:id="rId154"/>
    <p:sldId id="610" r:id="rId155"/>
    <p:sldId id="611" r:id="rId156"/>
    <p:sldId id="609" r:id="rId157"/>
    <p:sldId id="612" r:id="rId158"/>
    <p:sldId id="613" r:id="rId159"/>
    <p:sldId id="614" r:id="rId160"/>
    <p:sldId id="615" r:id="rId161"/>
    <p:sldId id="616" r:id="rId162"/>
    <p:sldId id="617" r:id="rId163"/>
    <p:sldId id="618" r:id="rId164"/>
    <p:sldId id="619" r:id="rId165"/>
    <p:sldId id="620" r:id="rId166"/>
    <p:sldId id="621" r:id="rId167"/>
    <p:sldId id="622" r:id="rId168"/>
    <p:sldId id="623" r:id="rId169"/>
    <p:sldId id="624" r:id="rId170"/>
    <p:sldId id="625" r:id="rId171"/>
    <p:sldId id="626" r:id="rId172"/>
    <p:sldId id="627" r:id="rId173"/>
    <p:sldId id="628" r:id="rId174"/>
    <p:sldId id="629" r:id="rId175"/>
    <p:sldId id="630" r:id="rId176"/>
    <p:sldId id="631" r:id="rId177"/>
    <p:sldId id="632" r:id="rId178"/>
    <p:sldId id="579" r:id="rId179"/>
    <p:sldId id="576" r:id="rId180"/>
    <p:sldId id="577" r:id="rId1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8AFB5C4-DA33-40D1-9B77-4A81628D39C2}">
          <p14:sldIdLst>
            <p14:sldId id="281"/>
          </p14:sldIdLst>
        </p14:section>
        <p14:section name="프로젝트 순서" id="{7B29C6AD-9920-4C0D-88D3-3ECF63250A02}">
          <p14:sldIdLst>
            <p14:sldId id="581"/>
          </p14:sldIdLst>
        </p14:section>
        <p14:section name="프로젝트1 제목" id="{68E549EC-3A37-4ED3-9183-C1F6B2DD4256}">
          <p14:sldIdLst>
            <p14:sldId id="256"/>
          </p14:sldIdLst>
        </p14:section>
        <p14:section name="목차" id="{20717DF1-5AEF-46F4-9B0E-925EEDD5CC22}">
          <p14:sldIdLst>
            <p14:sldId id="532"/>
          </p14:sldIdLst>
        </p14:section>
        <p14:section name="프로젝트 기획의도" id="{AC875661-3115-4993-85F2-3161FDC41309}">
          <p14:sldIdLst>
            <p14:sldId id="513"/>
            <p14:sldId id="514"/>
            <p14:sldId id="288"/>
            <p14:sldId id="515"/>
          </p14:sldIdLst>
        </p14:section>
        <p14:section name="프로젝트 개요" id="{7D882779-5417-46C1-A181-786209FC7DF7}">
          <p14:sldIdLst>
            <p14:sldId id="516"/>
            <p14:sldId id="284"/>
            <p14:sldId id="517"/>
            <p14:sldId id="518"/>
            <p14:sldId id="519"/>
            <p14:sldId id="520"/>
          </p14:sldIdLst>
        </p14:section>
        <p14:section name="프로젝트 화면설명" id="{52DC750A-4906-456E-87E6-4057C3279EC6}">
          <p14:sldIdLst>
            <p14:sldId id="273"/>
            <p14:sldId id="289"/>
            <p14:sldId id="294"/>
            <p14:sldId id="295"/>
            <p14:sldId id="293"/>
            <p14:sldId id="290"/>
            <p14:sldId id="291"/>
            <p14:sldId id="296"/>
            <p14:sldId id="521"/>
          </p14:sldIdLst>
        </p14:section>
        <p14:section name="질의응답" id="{15D66293-8777-4FBC-B616-D808E911E72E}">
          <p14:sldIdLst>
            <p14:sldId id="302"/>
            <p14:sldId id="270"/>
          </p14:sldIdLst>
        </p14:section>
        <p14:section name="프로젝트2 제목" id="{B8FD66E1-67A2-4B12-B3BF-2832B6AE0AB0}">
          <p14:sldIdLst>
            <p14:sldId id="297"/>
          </p14:sldIdLst>
        </p14:section>
        <p14:section name="목차" id="{AE5AF800-3126-4F15-BDB3-28342A187E75}">
          <p14:sldIdLst>
            <p14:sldId id="583"/>
          </p14:sldIdLst>
        </p14:section>
        <p14:section name="프로젝트 기획의도" id="{E76791B8-066D-42CD-A04E-6B52DA6A822C}">
          <p14:sldIdLst>
            <p14:sldId id="523"/>
            <p14:sldId id="524"/>
            <p14:sldId id="272"/>
          </p14:sldIdLst>
        </p14:section>
        <p14:section name="프로젝트 개요" id="{14FC01E7-612E-4A44-861B-691717DE5772}">
          <p14:sldIdLst>
            <p14:sldId id="304"/>
            <p14:sldId id="525"/>
            <p14:sldId id="526"/>
            <p14:sldId id="527"/>
            <p14:sldId id="528"/>
            <p14:sldId id="529"/>
          </p14:sldIdLst>
        </p14:section>
        <p14:section name="프로젝트 화면설명" id="{3904A64F-51BB-4DB1-8C9F-F2A8B519AD88}">
          <p14:sldIdLst>
            <p14:sldId id="530"/>
            <p14:sldId id="264"/>
            <p14:sldId id="265"/>
            <p14:sldId id="266"/>
            <p14:sldId id="267"/>
            <p14:sldId id="276"/>
            <p14:sldId id="277"/>
            <p14:sldId id="278"/>
            <p14:sldId id="279"/>
            <p14:sldId id="271"/>
            <p14:sldId id="280"/>
            <p14:sldId id="531"/>
          </p14:sldIdLst>
        </p14:section>
        <p14:section name="질의응답" id="{C55FA477-D562-46DB-A5C6-9B34138AD966}">
          <p14:sldIdLst>
            <p14:sldId id="303"/>
            <p14:sldId id="301"/>
          </p14:sldIdLst>
        </p14:section>
        <p14:section name="프로젝트3 제목" id="{C3024012-2039-4374-AD84-463C97E7AA4D}">
          <p14:sldIdLst>
            <p14:sldId id="305"/>
          </p14:sldIdLst>
        </p14:section>
        <p14:section name="목차" id="{5FC7D264-FBA3-4DCE-91E0-92C25CAC97D3}">
          <p14:sldIdLst>
            <p14:sldId id="584"/>
          </p14:sldIdLst>
        </p14:section>
        <p14:section name="프로젝트 기획의도" id="{758E6E5A-8AD1-4C09-8631-D528ECA6AAC2}">
          <p14:sldIdLst>
            <p14:sldId id="307"/>
            <p14:sldId id="28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프로젝트 개요" id="{C9C63B03-8D79-4430-A892-9C12198401ED}">
          <p14:sldIdLst>
            <p14:sldId id="325"/>
            <p14:sldId id="326"/>
            <p14:sldId id="327"/>
            <p14:sldId id="328"/>
            <p14:sldId id="329"/>
          </p14:sldIdLst>
        </p14:section>
        <p14:section name="프로젝트 화면설명" id="{CE4E2C5E-BCC3-4ADD-A64A-E88A075EB618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질의응답" id="{4DF69691-8621-485A-BED6-68268AB2135F}">
          <p14:sldIdLst>
            <p14:sldId id="345"/>
            <p14:sldId id="346"/>
          </p14:sldIdLst>
        </p14:section>
        <p14:section name="프로젝트4 제목" id="{311976B7-D766-4B0B-8F40-C1718C77816A}">
          <p14:sldIdLst>
            <p14:sldId id="536"/>
          </p14:sldIdLst>
        </p14:section>
        <p14:section name="개발일정" id="{B8C086B9-8417-4B93-9AB0-F976A63CF895}">
          <p14:sldIdLst>
            <p14:sldId id="537"/>
          </p14:sldIdLst>
        </p14:section>
        <p14:section name="목차" id="{6EBCBAF9-DC22-4DF9-805D-C9A778CC02BC}">
          <p14:sldIdLst>
            <p14:sldId id="585"/>
          </p14:sldIdLst>
        </p14:section>
        <p14:section name="프로젝트 기획의도" id="{18F2F115-78C0-4117-8DED-600540A119BC}">
          <p14:sldIdLst>
            <p14:sldId id="544"/>
            <p14:sldId id="539"/>
            <p14:sldId id="540"/>
            <p14:sldId id="541"/>
            <p14:sldId id="542"/>
            <p14:sldId id="545"/>
          </p14:sldIdLst>
        </p14:section>
        <p14:section name="프로젝트 개요" id="{C15D4529-5D05-42BA-95E9-2A5164B20FFF}">
          <p14:sldIdLst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  <p14:sldId id="560"/>
            <p14:sldId id="561"/>
            <p14:sldId id="559"/>
            <p14:sldId id="562"/>
            <p14:sldId id="564"/>
            <p14:sldId id="563"/>
            <p14:sldId id="566"/>
            <p14:sldId id="565"/>
            <p14:sldId id="567"/>
            <p14:sldId id="569"/>
            <p14:sldId id="568"/>
            <p14:sldId id="571"/>
            <p14:sldId id="570"/>
            <p14:sldId id="572"/>
            <p14:sldId id="573"/>
          </p14:sldIdLst>
        </p14:section>
        <p14:section name="프로젝트 화면설명" id="{AAF161FF-5FBD-4821-A2EF-CC99D10CE5F2}">
          <p14:sldIdLst>
            <p14:sldId id="578"/>
            <p14:sldId id="582"/>
            <p14:sldId id="586"/>
            <p14:sldId id="587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09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579"/>
          </p14:sldIdLst>
        </p14:section>
        <p14:section name="질의응답" id="{874F68B1-F274-4048-B4B9-79948D966773}">
          <p14:sldIdLst>
            <p14:sldId id="576"/>
            <p14:sldId id="5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CC"/>
    <a:srgbClr val="F6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2852A-4D9D-42BC-8C92-C0203E1D8A40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1982-9B35-45D6-97B9-10833D767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680FD-02BE-4668-B8AE-3FC96A84B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AD0E-60FA-4606-BEF5-EC7CC2F2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E6879-CFE3-4847-94D2-5F3F30A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39512-2B2A-4F01-9C41-40CDE64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D1A2B-FFD3-4E07-BA2A-CD58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6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FCAF8-E721-4E8A-A085-63434EE7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47116-514C-4A7C-89F3-1A2AC121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26F5D-85E7-4408-B5FC-1646C615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1291-9242-45C9-B5E5-357986E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6473B-43B9-492A-93B0-41868C1A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30B60B-4A2D-48C3-B4E0-1EAA0E331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DE412-5FE4-46CD-A94B-D11D140F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6794F-FD03-4C99-BB76-5F181193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5A238-99E4-41D3-87F8-23B817F7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CE3CF-93DD-43C4-A05E-E88DDBA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0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8589A-58D3-4EC0-BFE6-CA9259EC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3B8B1-76CE-48B0-9AF5-D28EFDB0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F0477-BDE9-4851-AD19-BD3DDE5C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BA43F-9077-453B-B747-6E6BABB4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8C663-D830-4B69-AB00-6FF9F1CF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CF509-1F77-4A69-995A-9CF90133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1671-B9F0-4EF3-9156-025214C4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63D21-5CC1-4D5A-8DA6-6D75FA51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404C6-7EFF-42C7-B567-E3333AC5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D395-45F5-437D-BAA3-C358B64A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B9503-3245-4826-90A7-52246748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34178-9EB3-4001-A626-AC80C086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2BEFD8-0DEE-47FF-9119-00275B4E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AE754-6445-4DB2-B7DF-7E3F634F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71BE8-6A54-4506-9A62-DF75D65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45169-35AA-4180-BE03-CDFC857B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8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A9DC4-F3A2-4D52-BDBF-6A79A2A8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DB49D-F0E4-45D7-AA81-48F02CAB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45E1FA-8C04-4630-B92A-BD6E12F57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ED511-A2E1-4D80-852B-E09EE3341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DE797-19A5-4FB4-B73B-9854B77B4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9A561-4CA6-404C-B3F1-5A2B74AB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EDE6C9-2775-4BE3-B0BB-9D7AFAFE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A8A535-2D2A-48F5-A6EA-5863744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BDBB-27D0-4D48-8E47-E70F6679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E6190F-1CDC-49CA-836F-3C332EA6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7450-A639-4BC3-A4E3-76E3EBA1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A8AD40-2292-4CF8-A627-7574DC8C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0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EC7062-91EA-4688-AAAC-5769BCE4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22D164-9E56-4266-9886-0936005C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D7EAC-5F3A-4E21-8D77-861FB857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60991-B024-415F-942E-A7CA1505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D4760-79A0-4004-9316-E4A965D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2102F-3B39-43B2-8415-2AAD0B4FB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22F71-9719-415E-B9C6-B4B70FD6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ECC88-76A5-4902-857F-738EC299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0C1837-D26E-4189-992D-D9F65032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9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40AF2-7C26-4578-BBB5-AFF09C9A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64EA8-FFB1-46A1-8AA4-B30A6F1AC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893EEC-4B55-4317-AAE5-52ADE547A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02FB0-5175-4044-94A8-440F009D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BFDC-E26A-4CE4-AA5B-DCC6F650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76F40-F4D2-4AD3-A885-178CBF2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F2B3F-D091-4641-B826-C9A49A30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667DE-8964-4AC6-9B2F-33AB096A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6118A-80DA-4B0F-871F-77EE907C2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C401-1DC3-4B09-8488-F42F341157A4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57000-CDB2-42FA-9450-FEB8F821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C359B-24C3-4744-AECC-3675953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A142-3E49-419A-A576-3DA586BC4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146.jpeg"/><Relationship Id="rId7" Type="http://schemas.openxmlformats.org/officeDocument/2006/relationships/image" Target="../media/image150.jpe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5" Type="http://schemas.openxmlformats.org/officeDocument/2006/relationships/image" Target="../media/image148.png"/><Relationship Id="rId4" Type="http://schemas.openxmlformats.org/officeDocument/2006/relationships/image" Target="../media/image147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7" Type="http://schemas.openxmlformats.org/officeDocument/2006/relationships/image" Target="../media/image157.jpe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JPG"/><Relationship Id="rId4" Type="http://schemas.openxmlformats.org/officeDocument/2006/relationships/image" Target="../media/image16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G"/><Relationship Id="rId4" Type="http://schemas.openxmlformats.org/officeDocument/2006/relationships/image" Target="../media/image170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JPG"/><Relationship Id="rId4" Type="http://schemas.openxmlformats.org/officeDocument/2006/relationships/image" Target="../media/image175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JPG"/><Relationship Id="rId4" Type="http://schemas.openxmlformats.org/officeDocument/2006/relationships/image" Target="../media/image182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7" Type="http://schemas.openxmlformats.org/officeDocument/2006/relationships/image" Target="../media/image198.JP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JPG"/><Relationship Id="rId4" Type="http://schemas.openxmlformats.org/officeDocument/2006/relationships/image" Target="../media/image202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GIF"/><Relationship Id="rId2" Type="http://schemas.openxmlformats.org/officeDocument/2006/relationships/image" Target="../media/image2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GI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GIF"/><Relationship Id="rId4" Type="http://schemas.openxmlformats.org/officeDocument/2006/relationships/image" Target="../media/image232.GI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GIF"/><Relationship Id="rId7" Type="http://schemas.openxmlformats.org/officeDocument/2006/relationships/image" Target="../media/image239.GIF"/><Relationship Id="rId2" Type="http://schemas.openxmlformats.org/officeDocument/2006/relationships/image" Target="../media/image2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GIF"/><Relationship Id="rId5" Type="http://schemas.openxmlformats.org/officeDocument/2006/relationships/image" Target="../media/image237.GIF"/><Relationship Id="rId4" Type="http://schemas.openxmlformats.org/officeDocument/2006/relationships/image" Target="../media/image236.GI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GI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GIF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GIF"/><Relationship Id="rId2" Type="http://schemas.openxmlformats.org/officeDocument/2006/relationships/image" Target="../media/image245.GI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JP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010-8905-2143</a:t>
            </a:r>
          </a:p>
          <a:p>
            <a:pPr algn="l"/>
            <a:r>
              <a:rPr lang="en-US" altLang="ko-KR" sz="2000" dirty="0">
                <a:solidFill>
                  <a:srgbClr val="F6F2E9"/>
                </a:solidFill>
              </a:rPr>
              <a:t>dhehdtn32@naver.com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625642" y="962528"/>
            <a:ext cx="10940715" cy="319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지역인재 육성을 위한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IaaS</a:t>
            </a:r>
            <a:r>
              <a:rPr lang="ko-KR" altLang="en-US" b="1" dirty="0">
                <a:solidFill>
                  <a:srgbClr val="4C74CC"/>
                </a:solidFill>
              </a:rPr>
              <a:t>기반 </a:t>
            </a:r>
            <a:r>
              <a:rPr lang="en-US" altLang="ko-KR" b="1" dirty="0">
                <a:solidFill>
                  <a:srgbClr val="4C74CC"/>
                </a:solidFill>
              </a:rPr>
              <a:t>JAVA </a:t>
            </a:r>
            <a:r>
              <a:rPr lang="ko-KR" altLang="en-US" b="1" dirty="0">
                <a:solidFill>
                  <a:srgbClr val="4C74CC"/>
                </a:solidFill>
              </a:rPr>
              <a:t>백엔드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개발자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자바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스프링</a:t>
            </a:r>
            <a:r>
              <a:rPr lang="en-US" altLang="ko-KR" b="1" dirty="0">
                <a:solidFill>
                  <a:srgbClr val="4C74CC"/>
                </a:solidFill>
              </a:rPr>
              <a:t>, AWS) </a:t>
            </a:r>
            <a:r>
              <a:rPr lang="ko-KR" altLang="en-US" b="1" dirty="0">
                <a:solidFill>
                  <a:srgbClr val="4C74CC"/>
                </a:solidFill>
              </a:rPr>
              <a:t>양성과정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2C55BF-EC8B-4824-9EE5-7D9169D09FAD}"/>
              </a:ext>
            </a:extLst>
          </p:cNvPr>
          <p:cNvSpPr txBox="1">
            <a:spLocks/>
          </p:cNvSpPr>
          <p:nvPr/>
        </p:nvSpPr>
        <p:spPr>
          <a:xfrm>
            <a:off x="10158625" y="5735052"/>
            <a:ext cx="1487942" cy="75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F6F2E9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177358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42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820411"/>
            <a:ext cx="9086850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932866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8803142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6B1993-2224-43EC-854F-67DB437A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733" y="1820411"/>
            <a:ext cx="8472758" cy="473305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90745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776097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98280"/>
              </p:ext>
            </p:extLst>
          </p:nvPr>
        </p:nvGraphicFramePr>
        <p:xfrm>
          <a:off x="1559859" y="2484856"/>
          <a:ext cx="9224681" cy="323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Spring Tool Suite 4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Chrome, Web Socket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8.0(</a:t>
                      </a:r>
                      <a:r>
                        <a:rPr lang="ko-KR" altLang="en-US" sz="2400" b="1" dirty="0">
                          <a:solidFill>
                            <a:srgbClr val="4C74CC"/>
                          </a:solidFill>
                        </a:rPr>
                        <a:t>공유 데이터베이스</a:t>
                      </a: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)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20991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6080062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49300"/>
              </p:ext>
            </p:extLst>
          </p:nvPr>
        </p:nvGraphicFramePr>
        <p:xfrm>
          <a:off x="1559859" y="2218156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HTML5, CSS3, JavaScript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JQuery, Ajax, JSON 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324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Front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CAD562-1941-4EEC-8DDA-D9BEBE7D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40918"/>
              </p:ext>
            </p:extLst>
          </p:nvPr>
        </p:nvGraphicFramePr>
        <p:xfrm>
          <a:off x="1559859" y="4578064"/>
          <a:ext cx="9224681" cy="161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 17, Spring Boot, JSP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400" b="1" kern="0" spc="0" dirty="0">
                          <a:solidFill>
                            <a:srgbClr val="F6F2E9"/>
                          </a:solidFill>
                          <a:latin typeface="+mn-lt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MyBatis 3.0.3, mail, Lombok</a:t>
                      </a:r>
                    </a:p>
                  </a:txBody>
                  <a:tcPr marL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6F5E29-BA17-40E7-B889-9ED2479AF66D}"/>
              </a:ext>
            </a:extLst>
          </p:cNvPr>
          <p:cNvSpPr txBox="1"/>
          <p:nvPr/>
        </p:nvSpPr>
        <p:spPr>
          <a:xfrm>
            <a:off x="1559859" y="4192393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Back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023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0779"/>
              </p:ext>
            </p:extLst>
          </p:nvPr>
        </p:nvGraphicFramePr>
        <p:xfrm>
          <a:off x="1559859" y="2256256"/>
          <a:ext cx="9209740" cy="385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04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3033366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  <a:gridCol w="3425370">
                  <a:extLst>
                    <a:ext uri="{9D8B030D-6E8A-4147-A177-3AD203B41FA5}">
                      <a16:colId xmlns:a16="http://schemas.microsoft.com/office/drawing/2014/main" val="3478023975"/>
                    </a:ext>
                  </a:extLst>
                </a:gridCol>
              </a:tblGrid>
              <a:tr h="3850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API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KAKAO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로그인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주소검색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NAVER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지도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CoolSMS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인증번호 문자 발송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KG</a:t>
                      </a: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이니시스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결제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공공데이터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열차 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C74CC"/>
                          </a:solidFill>
                        </a:rPr>
                        <a:t>ODSAY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반경 내 버스</a:t>
                      </a: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위치정보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실시간 버스 도착정보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노선 조회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C74CC"/>
                          </a:solidFill>
                        </a:rPr>
                        <a:t>서울 열린데이터 광장</a:t>
                      </a:r>
                      <a:endParaRPr lang="en-US" altLang="ko-KR" sz="20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버스 정류소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역사마스터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열차 위치정보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지하철 실시간 도착정보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4C74CC"/>
                          </a:solidFill>
                        </a:rPr>
                        <a:t> - </a:t>
                      </a:r>
                      <a:r>
                        <a:rPr lang="ko-KR" altLang="en-US" sz="1600" b="1" dirty="0">
                          <a:solidFill>
                            <a:srgbClr val="4C74CC"/>
                          </a:solidFill>
                        </a:rPr>
                        <a:t>역간 거리 및 소요시간 정보</a:t>
                      </a:r>
                      <a:endParaRPr lang="en-US" altLang="ko-KR" sz="16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7DD0-5F38-459A-BB6F-4F8942B5FC05}"/>
              </a:ext>
            </a:extLst>
          </p:cNvPr>
          <p:cNvSpPr txBox="1"/>
          <p:nvPr/>
        </p:nvSpPr>
        <p:spPr>
          <a:xfrm>
            <a:off x="1559859" y="187058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API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81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385" y="1814993"/>
            <a:ext cx="10272100" cy="486157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E67214-9BC8-4B1D-A46A-211703D6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5" y="1814993"/>
            <a:ext cx="10272100" cy="48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8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731742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User ~ Qna)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305" y="1858125"/>
            <a:ext cx="8769569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727170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(Member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 ~ Lost)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301" y="1858125"/>
            <a:ext cx="8758106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58001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684" y="1038660"/>
            <a:ext cx="5373330" cy="53867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403652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8415487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Faq~ Notice)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3" y="1858125"/>
            <a:ext cx="8858773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124484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96402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Crx_map ~ Crx_fare)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12" y="1858125"/>
            <a:ext cx="8850385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2029552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Paytrain~ Reservtrain)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690" y="1858125"/>
            <a:ext cx="8892330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208468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3" y="661922"/>
            <a:ext cx="10051341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en-US" altLang="ko-KR" sz="4400" b="1" dirty="0">
                <a:solidFill>
                  <a:srgbClr val="4C74CC"/>
                </a:solidFill>
                <a:latin typeface="맑은 고딕" panose="020F0502020204030204"/>
                <a:ea typeface="맑은 고딕" panose="020B0503020000020004" pitchFamily="50" charset="-127"/>
              </a:rPr>
              <a:t>Tour ~ Paytour)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904" y="1858125"/>
            <a:ext cx="8851901" cy="478913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5167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11555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parenttel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level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4C74CC"/>
                          </a:solidFill>
                        </a:rPr>
                        <a:t>user, member, admin, master</a:t>
                      </a:r>
                      <a:endParaRPr lang="ko-KR" altLang="en-US" sz="9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KAKAO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104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36994"/>
              </p:ext>
            </p:extLst>
          </p:nvPr>
        </p:nvGraphicFramePr>
        <p:xfrm>
          <a:off x="1034735" y="1891149"/>
          <a:ext cx="9932090" cy="44593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mempwd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memmail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memtel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memgender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membirth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memgrade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memadd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mempost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division_divno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4987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22960"/>
              </p:ext>
            </p:extLst>
          </p:nvPr>
        </p:nvGraphicFramePr>
        <p:xfrm>
          <a:off x="1034735" y="1891149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Division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divname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2985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53985"/>
              </p:ext>
            </p:extLst>
          </p:nvPr>
        </p:nvGraphicFramePr>
        <p:xfrm>
          <a:off x="1034735" y="1891149"/>
          <a:ext cx="9932090" cy="29924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filepath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390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99318"/>
              </p:ext>
            </p:extLst>
          </p:nvPr>
        </p:nvGraphicFramePr>
        <p:xfrm>
          <a:off x="1034735" y="1891149"/>
          <a:ext cx="9932090" cy="24057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7295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41862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qstatus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답변대기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70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pwd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email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VARCHAR(40)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joinDate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91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62316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Reply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Q&amp;A(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qna_qno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436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65563"/>
              </p:ext>
            </p:extLst>
          </p:nvPr>
        </p:nvGraphicFramePr>
        <p:xfrm>
          <a:off x="1034735" y="1891149"/>
          <a:ext cx="9932090" cy="26991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lostplace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losthit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member_memid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3118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47338"/>
              </p:ext>
            </p:extLst>
          </p:nvPr>
        </p:nvGraphicFramePr>
        <p:xfrm>
          <a:off x="1034735" y="1891149"/>
          <a:ext cx="9932090" cy="21123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Crx-fare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A3964E2F-4543-4DA0-B32C-AFF74DDF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812"/>
              </p:ext>
            </p:extLst>
          </p:nvPr>
        </p:nvGraphicFramePr>
        <p:xfrm>
          <a:off x="1034735" y="4491474"/>
          <a:ext cx="9932090" cy="1232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Crx-map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station_name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008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15083"/>
              </p:ext>
            </p:extLst>
          </p:nvPr>
        </p:nvGraphicFramePr>
        <p:xfrm>
          <a:off x="1034735" y="1891149"/>
          <a:ext cx="9932090" cy="32858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Crx-schedule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CRX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train_number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arrival_station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departure_time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arrival_time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fare_special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fare_standart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83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28769"/>
              </p:ext>
            </p:extLst>
          </p:nvPr>
        </p:nvGraphicFramePr>
        <p:xfrm>
          <a:off x="1034735" y="1891149"/>
          <a:ext cx="9932090" cy="3872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648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3236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nowdate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train_trainno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65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38923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Paytrain(1/2)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selectedSeats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1A, 2B, 3C,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hocha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2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호차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seatType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우등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startdate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trainType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KTX, SRT, …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personnelCount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640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Paytrain(2/2)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childCount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trainno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depTime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arrTime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duration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totalAdultCharge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totalChildCharge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totalDiscount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endCharge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approvalDate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963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01866"/>
              </p:ext>
            </p:extLst>
          </p:nvPr>
        </p:nvGraphicFramePr>
        <p:xfrm>
          <a:off x="1034735" y="1891149"/>
          <a:ext cx="9932090" cy="4166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tourcomment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tourcontent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tourcost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tournoted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LONGTEXT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file2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fiile3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26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06022"/>
              </p:ext>
            </p:extLst>
          </p:nvPr>
        </p:nvGraphicFramePr>
        <p:xfrm>
          <a:off x="1034735" y="1891149"/>
          <a:ext cx="9932090" cy="3579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tourtitle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totalcoin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user_userid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tour_tournum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4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2087772"/>
          <a:ext cx="10234569" cy="2934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t_movie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8781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2D262BD5-4489-4339-B873-FFB3954D2F62}"/>
              </a:ext>
            </a:extLst>
          </p:cNvPr>
          <p:cNvGraphicFramePr>
            <a:graphicFrameLocks noGrp="1"/>
          </p:cNvGraphicFramePr>
          <p:nvPr/>
        </p:nvGraphicFramePr>
        <p:xfrm>
          <a:off x="1034735" y="1891149"/>
          <a:ext cx="9932090" cy="47527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1779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85253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485104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799818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77755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551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227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Paytour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22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2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apply_num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username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tourname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VARCHAR(45)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tourdatepay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DATE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coin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imp_uid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merchant_uid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VARCHAR(500)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paid_amount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paytime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refund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VARCHAR(10)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2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reservtour_reservno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4C74CC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FK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113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7202180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헤더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53098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F6F6DB-DF8E-4002-9E6C-C834A3995577}"/>
              </a:ext>
            </a:extLst>
          </p:cNvPr>
          <p:cNvSpPr/>
          <p:nvPr/>
        </p:nvSpPr>
        <p:spPr>
          <a:xfrm>
            <a:off x="8148202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88EE9E-7A0D-41E1-93F6-D2394E330E65}"/>
              </a:ext>
            </a:extLst>
          </p:cNvPr>
          <p:cNvSpPr/>
          <p:nvPr/>
        </p:nvSpPr>
        <p:spPr>
          <a:xfrm>
            <a:off x="875774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6154B8-9906-4FD9-9827-288D56225AFE}"/>
              </a:ext>
            </a:extLst>
          </p:cNvPr>
          <p:cNvSpPr/>
          <p:nvPr/>
        </p:nvSpPr>
        <p:spPr>
          <a:xfrm>
            <a:off x="9573080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28FC8F-AB41-494E-A6BD-1A701522FD6F}"/>
              </a:ext>
            </a:extLst>
          </p:cNvPr>
          <p:cNvSpPr/>
          <p:nvPr/>
        </p:nvSpPr>
        <p:spPr>
          <a:xfrm>
            <a:off x="10224189" y="119828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717515" y="2233399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승차권 예매 페이지로 이동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457A8F-9F8C-475F-BD79-894E36969CD0}"/>
              </a:ext>
            </a:extLst>
          </p:cNvPr>
          <p:cNvSpPr/>
          <p:nvPr/>
        </p:nvSpPr>
        <p:spPr>
          <a:xfrm>
            <a:off x="1351161" y="307350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9CD9D-C8CB-48C6-A5D9-D90A266FF61C}"/>
              </a:ext>
            </a:extLst>
          </p:cNvPr>
          <p:cNvSpPr txBox="1"/>
          <p:nvPr/>
        </p:nvSpPr>
        <p:spPr>
          <a:xfrm>
            <a:off x="1717515" y="3028890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고객안내 페이지로 이동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5A81E0-8E41-4C00-AA91-B74C8810067B}"/>
              </a:ext>
            </a:extLst>
          </p:cNvPr>
          <p:cNvSpPr/>
          <p:nvPr/>
        </p:nvSpPr>
        <p:spPr>
          <a:xfrm>
            <a:off x="1351161" y="381979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8C97E-B639-4A7C-97A4-59F40AA55CCC}"/>
              </a:ext>
            </a:extLst>
          </p:cNvPr>
          <p:cNvSpPr txBox="1"/>
          <p:nvPr/>
        </p:nvSpPr>
        <p:spPr>
          <a:xfrm>
            <a:off x="1717515" y="3775178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메인 페이지로 이동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C0DD-E286-4204-96DD-75F64EB6CCA1}"/>
              </a:ext>
            </a:extLst>
          </p:cNvPr>
          <p:cNvSpPr/>
          <p:nvPr/>
        </p:nvSpPr>
        <p:spPr>
          <a:xfrm>
            <a:off x="1351161" y="4566084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57668-6F57-43AD-ACC6-21F7B577DC08}"/>
              </a:ext>
            </a:extLst>
          </p:cNvPr>
          <p:cNvSpPr txBox="1"/>
          <p:nvPr/>
        </p:nvSpPr>
        <p:spPr>
          <a:xfrm>
            <a:off x="1717515" y="4521466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이용안내 페이지로 이동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85D63F-5853-4404-8871-EB767D85FE1A}"/>
              </a:ext>
            </a:extLst>
          </p:cNvPr>
          <p:cNvSpPr/>
          <p:nvPr/>
        </p:nvSpPr>
        <p:spPr>
          <a:xfrm>
            <a:off x="1351161" y="5312372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01D59-6A84-45E9-80A1-4753422174DB}"/>
              </a:ext>
            </a:extLst>
          </p:cNvPr>
          <p:cNvSpPr txBox="1"/>
          <p:nvPr/>
        </p:nvSpPr>
        <p:spPr>
          <a:xfrm>
            <a:off x="1717515" y="526775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여행상품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3923496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상단 아이콘 메뉴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503" y="976393"/>
            <a:ext cx="3889106" cy="565688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4B2F7C-5DEC-4366-B33A-A7A73B0F4194}"/>
              </a:ext>
            </a:extLst>
          </p:cNvPr>
          <p:cNvSpPr/>
          <p:nvPr/>
        </p:nvSpPr>
        <p:spPr>
          <a:xfrm>
            <a:off x="7740533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5602A1-A40C-4E18-9B16-A43836D72BB4}"/>
              </a:ext>
            </a:extLst>
          </p:cNvPr>
          <p:cNvSpPr/>
          <p:nvPr/>
        </p:nvSpPr>
        <p:spPr>
          <a:xfrm>
            <a:off x="1351161" y="2278017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1687035" y="2235283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고객센터 페이지로 이동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9F7C976-8D5A-4EF3-9B60-42F8CB5AD0B3}"/>
              </a:ext>
            </a:extLst>
          </p:cNvPr>
          <p:cNvSpPr/>
          <p:nvPr/>
        </p:nvSpPr>
        <p:spPr>
          <a:xfrm>
            <a:off x="835883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2D7533-CFBA-48BB-9BB4-4E44D60E0795}"/>
              </a:ext>
            </a:extLst>
          </p:cNvPr>
          <p:cNvSpPr/>
          <p:nvPr/>
        </p:nvSpPr>
        <p:spPr>
          <a:xfrm>
            <a:off x="8981897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9134ED-80E5-4442-BA85-60A86F699241}"/>
              </a:ext>
            </a:extLst>
          </p:cNvPr>
          <p:cNvSpPr/>
          <p:nvPr/>
        </p:nvSpPr>
        <p:spPr>
          <a:xfrm>
            <a:off x="9604962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050022-187B-4F76-9DD3-B2CDABB27636}"/>
              </a:ext>
            </a:extLst>
          </p:cNvPr>
          <p:cNvSpPr/>
          <p:nvPr/>
        </p:nvSpPr>
        <p:spPr>
          <a:xfrm>
            <a:off x="10227109" y="161329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56D66-8D92-4973-8308-3D9087253862}"/>
              </a:ext>
            </a:extLst>
          </p:cNvPr>
          <p:cNvSpPr txBox="1"/>
          <p:nvPr/>
        </p:nvSpPr>
        <p:spPr>
          <a:xfrm>
            <a:off x="1738165" y="4724442"/>
            <a:ext cx="4836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C74CC"/>
                </a:solidFill>
              </a:rPr>
              <a:t>비로그인으로 클릭 시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en-US" altLang="ko-KR" sz="1200" dirty="0">
                <a:solidFill>
                  <a:srgbClr val="4C74CC"/>
                </a:solidFill>
              </a:rPr>
              <a:t>alert(“</a:t>
            </a:r>
            <a:r>
              <a:rPr lang="ko-KR" altLang="en-US" sz="1200" dirty="0">
                <a:solidFill>
                  <a:srgbClr val="4C74CC"/>
                </a:solidFill>
              </a:rPr>
              <a:t>로그인이 필요합니다</a:t>
            </a:r>
            <a:r>
              <a:rPr lang="en-US" altLang="ko-KR" sz="1200" dirty="0">
                <a:solidFill>
                  <a:srgbClr val="4C74CC"/>
                </a:solidFill>
              </a:rPr>
              <a:t>. </a:t>
            </a:r>
            <a:r>
              <a:rPr lang="ko-KR" altLang="en-US" sz="1200" dirty="0">
                <a:solidFill>
                  <a:srgbClr val="4C74CC"/>
                </a:solidFill>
              </a:rPr>
              <a:t>로그인 후 이용 부탁드립니다</a:t>
            </a:r>
            <a:r>
              <a:rPr lang="en-US" altLang="ko-KR" sz="1200" dirty="0">
                <a:solidFill>
                  <a:srgbClr val="4C74CC"/>
                </a:solidFill>
              </a:rPr>
              <a:t>.”);</a:t>
            </a:r>
            <a:r>
              <a:rPr lang="ko-KR" altLang="en-US" sz="1200" dirty="0">
                <a:solidFill>
                  <a:srgbClr val="4C74CC"/>
                </a:solidFill>
              </a:rPr>
              <a:t> </a:t>
            </a:r>
            <a:endParaRPr lang="en-US" altLang="ko-KR" sz="1200" dirty="0">
              <a:solidFill>
                <a:srgbClr val="4C74CC"/>
              </a:solidFill>
            </a:endParaRPr>
          </a:p>
          <a:p>
            <a:r>
              <a:rPr lang="ko-KR" altLang="en-US" sz="1200" dirty="0">
                <a:solidFill>
                  <a:srgbClr val="4C74CC"/>
                </a:solidFill>
              </a:rPr>
              <a:t>출력 후 로그인 페이지로 이동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08616C9-3A15-4AAE-9161-F90ACD782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81" y="5934080"/>
            <a:ext cx="2963626" cy="69483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2B6081-52A8-44F7-B165-BA84C0D2ED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43" y="5251153"/>
            <a:ext cx="1436683" cy="13834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2D2756-46E3-4BD5-AE76-E489A471F6E9}"/>
              </a:ext>
            </a:extLst>
          </p:cNvPr>
          <p:cNvCxnSpPr>
            <a:cxnSpLocks/>
          </p:cNvCxnSpPr>
          <p:nvPr/>
        </p:nvCxnSpPr>
        <p:spPr>
          <a:xfrm>
            <a:off x="4140651" y="5399802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</p:cNvCxnSpPr>
          <p:nvPr/>
        </p:nvCxnSpPr>
        <p:spPr>
          <a:xfrm rot="16200000">
            <a:off x="4808311" y="6121463"/>
            <a:ext cx="0" cy="35242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767EFC6-B8AD-4F17-A620-1728C5E005D4}"/>
              </a:ext>
            </a:extLst>
          </p:cNvPr>
          <p:cNvSpPr/>
          <p:nvPr/>
        </p:nvSpPr>
        <p:spPr>
          <a:xfrm>
            <a:off x="1351161" y="280431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2FA6B-DDD2-4CEE-9852-96A7E5779040}"/>
              </a:ext>
            </a:extLst>
          </p:cNvPr>
          <p:cNvSpPr txBox="1"/>
          <p:nvPr/>
        </p:nvSpPr>
        <p:spPr>
          <a:xfrm>
            <a:off x="1687035" y="276158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유실물 안내 목록 페이지로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D44A75C-A266-46FC-A685-DF85E45B2BA2}"/>
              </a:ext>
            </a:extLst>
          </p:cNvPr>
          <p:cNvSpPr/>
          <p:nvPr/>
        </p:nvSpPr>
        <p:spPr>
          <a:xfrm>
            <a:off x="1351161" y="332690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5B39D2-B2EB-483E-9D80-12A3B522CEA9}"/>
              </a:ext>
            </a:extLst>
          </p:cNvPr>
          <p:cNvSpPr txBox="1"/>
          <p:nvPr/>
        </p:nvSpPr>
        <p:spPr>
          <a:xfrm>
            <a:off x="1687034" y="3284172"/>
            <a:ext cx="4448335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열차 운임 및 시간표 페이지로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C2B5641-9987-4230-B2D6-DB0D14D42B11}"/>
              </a:ext>
            </a:extLst>
          </p:cNvPr>
          <p:cNvSpPr/>
          <p:nvPr/>
        </p:nvSpPr>
        <p:spPr>
          <a:xfrm>
            <a:off x="1351161" y="3892228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878340-F5E3-4360-BAD7-D3C894CA695C}"/>
              </a:ext>
            </a:extLst>
          </p:cNvPr>
          <p:cNvSpPr txBox="1"/>
          <p:nvPr/>
        </p:nvSpPr>
        <p:spPr>
          <a:xfrm>
            <a:off x="1687035" y="3849494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C74CC"/>
                </a:solidFill>
              </a:rPr>
              <a:t>관광열차 목록 페이지로 이동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1FEDC0-91AF-4831-A493-3A0FE93B71F9}"/>
              </a:ext>
            </a:extLst>
          </p:cNvPr>
          <p:cNvSpPr/>
          <p:nvPr/>
        </p:nvSpPr>
        <p:spPr>
          <a:xfrm>
            <a:off x="1351161" y="4458226"/>
            <a:ext cx="335874" cy="318197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9EB39-F754-4156-8CD0-F8FD124E8EBC}"/>
              </a:ext>
            </a:extLst>
          </p:cNvPr>
          <p:cNvSpPr txBox="1"/>
          <p:nvPr/>
        </p:nvSpPr>
        <p:spPr>
          <a:xfrm>
            <a:off x="1687035" y="4400978"/>
            <a:ext cx="388910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C74CC"/>
                </a:solidFill>
              </a:rPr>
              <a:t>1:1 </a:t>
            </a:r>
            <a:r>
              <a:rPr lang="ko-KR" altLang="en-US" sz="2000" b="1" dirty="0">
                <a:solidFill>
                  <a:srgbClr val="4C74CC"/>
                </a:solidFill>
              </a:rPr>
              <a:t>챗봇 페이지 호출</a:t>
            </a:r>
          </a:p>
        </p:txBody>
      </p:sp>
    </p:spTree>
    <p:extLst>
      <p:ext uri="{BB962C8B-B14F-4D97-AF65-F5344CB8AC3E}">
        <p14:creationId xmlns:p14="http://schemas.microsoft.com/office/powerpoint/2010/main" val="3362215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간편조회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22" y="2114068"/>
            <a:ext cx="3889106" cy="246216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5C4E64-FA7A-4A4C-8E09-ABE327C96852}"/>
              </a:ext>
            </a:extLst>
          </p:cNvPr>
          <p:cNvSpPr txBox="1"/>
          <p:nvPr/>
        </p:nvSpPr>
        <p:spPr>
          <a:xfrm>
            <a:off x="3268664" y="5932411"/>
            <a:ext cx="332712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간편조회 클릭 시 예매정보를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가지고 예매 페이지로 이동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ED855-3602-4A6D-8874-A98F0FD1A85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765225" y="2626570"/>
            <a:ext cx="2207075" cy="5371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84FF664-8C62-4E7A-ADDC-1D41F8B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5793" y="4160801"/>
            <a:ext cx="4711597" cy="24179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ADA4AA-B89C-4604-9850-4C3405404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8174" y="822913"/>
            <a:ext cx="2473788" cy="247023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49B2A4-719A-4F5E-AE55-A09BF5900087}"/>
              </a:ext>
            </a:extLst>
          </p:cNvPr>
          <p:cNvSpPr/>
          <p:nvPr/>
        </p:nvSpPr>
        <p:spPr>
          <a:xfrm>
            <a:off x="2054136" y="2522934"/>
            <a:ext cx="86051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71B592-F538-43F2-AE4B-83E131648EB0}"/>
              </a:ext>
            </a:extLst>
          </p:cNvPr>
          <p:cNvSpPr/>
          <p:nvPr/>
        </p:nvSpPr>
        <p:spPr>
          <a:xfrm>
            <a:off x="3904711" y="2512971"/>
            <a:ext cx="86051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1F496D-DE3E-4069-8AF4-D20F11A7185B}"/>
              </a:ext>
            </a:extLst>
          </p:cNvPr>
          <p:cNvCxnSpPr>
            <a:cxnSpLocks/>
          </p:cNvCxnSpPr>
          <p:nvPr/>
        </p:nvCxnSpPr>
        <p:spPr>
          <a:xfrm flipV="1">
            <a:off x="2901485" y="2125240"/>
            <a:ext cx="4070815" cy="40258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93D67F-9126-43AF-951D-C427E85B24FB}"/>
              </a:ext>
            </a:extLst>
          </p:cNvPr>
          <p:cNvSpPr txBox="1"/>
          <p:nvPr/>
        </p:nvSpPr>
        <p:spPr>
          <a:xfrm>
            <a:off x="7130998" y="3333129"/>
            <a:ext cx="388910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출발역 조회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 조회 클릭 시 역을 선택하는 페이지가 열림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424848-D8AF-44B8-A290-9982F75B0B01}"/>
              </a:ext>
            </a:extLst>
          </p:cNvPr>
          <p:cNvSpPr/>
          <p:nvPr/>
        </p:nvSpPr>
        <p:spPr>
          <a:xfrm>
            <a:off x="2552061" y="4142392"/>
            <a:ext cx="772164" cy="3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CBDFCDC-EDCC-4527-87C5-BC634744FFCC}"/>
              </a:ext>
            </a:extLst>
          </p:cNvPr>
          <p:cNvCxnSpPr>
            <a:cxnSpLocks/>
          </p:cNvCxnSpPr>
          <p:nvPr/>
        </p:nvCxnSpPr>
        <p:spPr>
          <a:xfrm>
            <a:off x="3238629" y="4336561"/>
            <a:ext cx="2807188" cy="88506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80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챗봇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360A1-5583-4052-9881-4029E653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0" y="2117411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502771-4F79-4712-9DD3-DDB4303D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42" y="2117410"/>
            <a:ext cx="2712761" cy="425827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959F0C-665D-4C54-8D28-DB7CDC006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59" y="871033"/>
            <a:ext cx="1580172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6CF1E0-9027-4C4C-A6C8-B88004A36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73" y="4001690"/>
            <a:ext cx="1540958" cy="25579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D3E74-3BFD-40B4-AC09-FAED91AFCDDC}"/>
              </a:ext>
            </a:extLst>
          </p:cNvPr>
          <p:cNvCxnSpPr>
            <a:cxnSpLocks/>
          </p:cNvCxnSpPr>
          <p:nvPr/>
        </p:nvCxnSpPr>
        <p:spPr>
          <a:xfrm>
            <a:off x="2936146" y="4885749"/>
            <a:ext cx="152679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6F8D1B-F63B-4DAA-A84C-F8778F82CEC3}"/>
              </a:ext>
            </a:extLst>
          </p:cNvPr>
          <p:cNvCxnSpPr>
            <a:cxnSpLocks/>
          </p:cNvCxnSpPr>
          <p:nvPr/>
        </p:nvCxnSpPr>
        <p:spPr>
          <a:xfrm flipV="1">
            <a:off x="7646927" y="2716196"/>
            <a:ext cx="1683053" cy="100012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E0D7DF-28C7-4F95-A949-B0705E51F061}"/>
              </a:ext>
            </a:extLst>
          </p:cNvPr>
          <p:cNvCxnSpPr>
            <a:cxnSpLocks/>
          </p:cNvCxnSpPr>
          <p:nvPr/>
        </p:nvCxnSpPr>
        <p:spPr>
          <a:xfrm>
            <a:off x="6936140" y="4454234"/>
            <a:ext cx="2393840" cy="121152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11CD89-ED55-4FD3-9CDD-E8471CDDC001}"/>
              </a:ext>
            </a:extLst>
          </p:cNvPr>
          <p:cNvSpPr txBox="1"/>
          <p:nvPr/>
        </p:nvSpPr>
        <p:spPr>
          <a:xfrm>
            <a:off x="3388145" y="4454234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연결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932E5-546F-4324-A65A-CDDC276593A9}"/>
              </a:ext>
            </a:extLst>
          </p:cNvPr>
          <p:cNvSpPr txBox="1"/>
          <p:nvPr/>
        </p:nvSpPr>
        <p:spPr>
          <a:xfrm>
            <a:off x="7573427" y="2349067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키워드 및 답변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449A4-CBA8-42B2-A3A8-73AF977A1ED1}"/>
              </a:ext>
            </a:extLst>
          </p:cNvPr>
          <p:cNvSpPr txBox="1"/>
          <p:nvPr/>
        </p:nvSpPr>
        <p:spPr>
          <a:xfrm>
            <a:off x="7575491" y="5671859"/>
            <a:ext cx="33271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각 버튼 클릭 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754246-51D4-49B3-997D-7AF9A378C158}"/>
              </a:ext>
            </a:extLst>
          </p:cNvPr>
          <p:cNvSpPr/>
          <p:nvPr/>
        </p:nvSpPr>
        <p:spPr>
          <a:xfrm>
            <a:off x="879513" y="4761382"/>
            <a:ext cx="2056633" cy="21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3431C4-90A7-4EFC-A550-FF9F6DCBCAB7}"/>
              </a:ext>
            </a:extLst>
          </p:cNvPr>
          <p:cNvSpPr/>
          <p:nvPr/>
        </p:nvSpPr>
        <p:spPr>
          <a:xfrm>
            <a:off x="5076877" y="4200525"/>
            <a:ext cx="1859263" cy="421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544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버스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B81D5400-0148-4FB7-9152-D0AF3B27D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7"/>
            <a:ext cx="4516309" cy="32485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62E4B0-1221-4D8C-BE4D-BFB9EB08D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24" y="1584555"/>
            <a:ext cx="5560855" cy="461786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2234"/>
            <a:ext cx="438696" cy="28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404908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475118" y="3101791"/>
            <a:ext cx="1079791" cy="303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263997" y="3785012"/>
            <a:ext cx="180401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실제 운행 중인 버스 노선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262468"/>
            <a:ext cx="613342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내가 하차하는 역을 선택 후 지도에서 버스 정류장을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F9592-2860-456B-8635-6804CEF4A5C6}"/>
              </a:ext>
            </a:extLst>
          </p:cNvPr>
          <p:cNvSpPr/>
          <p:nvPr/>
        </p:nvSpPr>
        <p:spPr>
          <a:xfrm>
            <a:off x="7493176" y="4579075"/>
            <a:ext cx="249863" cy="28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95FA5-DBAC-40E7-906A-D92B035B455A}"/>
              </a:ext>
            </a:extLst>
          </p:cNvPr>
          <p:cNvCxnSpPr>
            <a:cxnSpLocks/>
          </p:cNvCxnSpPr>
          <p:nvPr/>
        </p:nvCxnSpPr>
        <p:spPr>
          <a:xfrm flipH="1" flipV="1">
            <a:off x="7848600" y="4772025"/>
            <a:ext cx="2563908" cy="152854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63499" y="63528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203948" y="3169572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71817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3" y="1626312"/>
            <a:ext cx="5544141" cy="442825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내용 개체 틀 2">
            <a:extLst>
              <a:ext uri="{FF2B5EF4-FFF2-40B4-BE49-F238E27FC236}">
                <a16:creationId xmlns:a16="http://schemas.microsoft.com/office/drawing/2014/main" id="{ACAB75BE-4128-49A1-B2D6-0EFD12C1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49" y="2201818"/>
            <a:ext cx="4516309" cy="323788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환승정보 </a:t>
            </a:r>
            <a:r>
              <a:rPr lang="en-US" altLang="ko-KR" sz="2400" b="1" dirty="0">
                <a:solidFill>
                  <a:srgbClr val="4C74CC"/>
                </a:solidFill>
              </a:rPr>
              <a:t>- </a:t>
            </a:r>
            <a:r>
              <a:rPr lang="ko-KR" altLang="en-US" sz="2400" b="1" dirty="0">
                <a:solidFill>
                  <a:srgbClr val="4C74CC"/>
                </a:solidFill>
              </a:rPr>
              <a:t>지하철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D1A3DC-AE4A-48BB-8126-947A233C056C}"/>
              </a:ext>
            </a:extLst>
          </p:cNvPr>
          <p:cNvCxnSpPr>
            <a:cxnSpLocks/>
          </p:cNvCxnSpPr>
          <p:nvPr/>
        </p:nvCxnSpPr>
        <p:spPr>
          <a:xfrm>
            <a:off x="3741490" y="5032770"/>
            <a:ext cx="24244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8172E3-8E81-422E-B7E4-863F036080C6}"/>
              </a:ext>
            </a:extLst>
          </p:cNvPr>
          <p:cNvSpPr/>
          <p:nvPr/>
        </p:nvSpPr>
        <p:spPr>
          <a:xfrm>
            <a:off x="3302794" y="4874423"/>
            <a:ext cx="421481" cy="27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DE0E-6A17-4AD5-A4F9-CC75C306EB92}"/>
              </a:ext>
            </a:extLst>
          </p:cNvPr>
          <p:cNvSpPr txBox="1"/>
          <p:nvPr/>
        </p:nvSpPr>
        <p:spPr>
          <a:xfrm>
            <a:off x="677098" y="5594121"/>
            <a:ext cx="373991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열차에서 하차 후 이용하고자 하는 교통수단을 선택하여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BD051E-122A-4B2F-8AB0-C1D024CA768B}"/>
              </a:ext>
            </a:extLst>
          </p:cNvPr>
          <p:cNvSpPr/>
          <p:nvPr/>
        </p:nvSpPr>
        <p:spPr>
          <a:xfrm>
            <a:off x="6362622" y="2131377"/>
            <a:ext cx="5289686" cy="235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51F4A5-D2B7-4C87-9C19-AFB3A47714E0}"/>
              </a:ext>
            </a:extLst>
          </p:cNvPr>
          <p:cNvCxnSpPr>
            <a:cxnSpLocks/>
          </p:cNvCxnSpPr>
          <p:nvPr/>
        </p:nvCxnSpPr>
        <p:spPr>
          <a:xfrm>
            <a:off x="9420552" y="1152114"/>
            <a:ext cx="0" cy="8327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154585-E411-4D4B-9698-D85FDCB14068}"/>
              </a:ext>
            </a:extLst>
          </p:cNvPr>
          <p:cNvSpPr txBox="1"/>
          <p:nvPr/>
        </p:nvSpPr>
        <p:spPr>
          <a:xfrm>
            <a:off x="8980060" y="660622"/>
            <a:ext cx="1066960" cy="3716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역 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9173B5-38FD-4275-8D67-496BB4238033}"/>
              </a:ext>
            </a:extLst>
          </p:cNvPr>
          <p:cNvCxnSpPr>
            <a:cxnSpLocks/>
          </p:cNvCxnSpPr>
          <p:nvPr/>
        </p:nvCxnSpPr>
        <p:spPr>
          <a:xfrm>
            <a:off x="11018049" y="3128071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CE9D-66CE-4F6D-8B2F-786D9BE83BCD}"/>
              </a:ext>
            </a:extLst>
          </p:cNvPr>
          <p:cNvSpPr/>
          <p:nvPr/>
        </p:nvSpPr>
        <p:spPr>
          <a:xfrm>
            <a:off x="10348912" y="2944495"/>
            <a:ext cx="1076035" cy="165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E7B15-0EDD-4572-AC29-4BC4CC1B8EE4}"/>
              </a:ext>
            </a:extLst>
          </p:cNvPr>
          <p:cNvSpPr txBox="1"/>
          <p:nvPr/>
        </p:nvSpPr>
        <p:spPr>
          <a:xfrm>
            <a:off x="10139340" y="3607049"/>
            <a:ext cx="180401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4C74CC"/>
                </a:solidFill>
              </a:rPr>
              <a:t>실제 용산역을 지나는 지하철의 호선 목록이 드롭다운 메뉴로 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4560D-6D53-41A3-9EBD-B75AAA75E783}"/>
              </a:ext>
            </a:extLst>
          </p:cNvPr>
          <p:cNvSpPr txBox="1"/>
          <p:nvPr/>
        </p:nvSpPr>
        <p:spPr>
          <a:xfrm>
            <a:off x="5913350" y="6188530"/>
            <a:ext cx="613342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마커를 클릭 시 해당 지하철의 도착정보를 확인할 수 있음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각 호선의 시그니처 색상에 따라 배경색이 변경됨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2C344C-83E4-44CD-8A12-EA0ADD96FD8A}"/>
              </a:ext>
            </a:extLst>
          </p:cNvPr>
          <p:cNvSpPr/>
          <p:nvPr/>
        </p:nvSpPr>
        <p:spPr>
          <a:xfrm>
            <a:off x="8846617" y="737054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D24661-7040-4886-88BA-7E3F50F971DB}"/>
              </a:ext>
            </a:extLst>
          </p:cNvPr>
          <p:cNvSpPr/>
          <p:nvPr/>
        </p:nvSpPr>
        <p:spPr>
          <a:xfrm>
            <a:off x="5748001" y="6278916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8F326-D9EB-4D5A-8F33-9DD7D3053DF9}"/>
              </a:ext>
            </a:extLst>
          </p:cNvPr>
          <p:cNvSpPr/>
          <p:nvPr/>
        </p:nvSpPr>
        <p:spPr>
          <a:xfrm>
            <a:off x="10109683" y="2938131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99BFC2-15EB-403E-AE71-0D39B99B9AC1}"/>
              </a:ext>
            </a:extLst>
          </p:cNvPr>
          <p:cNvSpPr/>
          <p:nvPr/>
        </p:nvSpPr>
        <p:spPr>
          <a:xfrm>
            <a:off x="526738" y="5684783"/>
            <a:ext cx="199034" cy="188559"/>
          </a:xfrm>
          <a:prstGeom prst="ellipse">
            <a:avLst/>
          </a:prstGeom>
          <a:solidFill>
            <a:srgbClr val="4C74C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77E5A6-528B-4B1A-815E-2076C2A7D4C7}"/>
              </a:ext>
            </a:extLst>
          </p:cNvPr>
          <p:cNvSpPr/>
          <p:nvPr/>
        </p:nvSpPr>
        <p:spPr>
          <a:xfrm>
            <a:off x="7513245" y="3041759"/>
            <a:ext cx="1804016" cy="123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FB33B4C-3AA1-4C6E-867C-AFE6A6078A4F}"/>
              </a:ext>
            </a:extLst>
          </p:cNvPr>
          <p:cNvCxnSpPr>
            <a:cxnSpLocks/>
          </p:cNvCxnSpPr>
          <p:nvPr/>
        </p:nvCxnSpPr>
        <p:spPr>
          <a:xfrm>
            <a:off x="8411188" y="4289732"/>
            <a:ext cx="0" cy="19507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D4B7BA5-FA72-46DD-9097-75A135507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83" y="4830110"/>
            <a:ext cx="1334923" cy="1219184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8436EE-58BD-444D-82C2-DCD4CF4183DF}"/>
              </a:ext>
            </a:extLst>
          </p:cNvPr>
          <p:cNvCxnSpPr>
            <a:cxnSpLocks/>
          </p:cNvCxnSpPr>
          <p:nvPr/>
        </p:nvCxnSpPr>
        <p:spPr>
          <a:xfrm>
            <a:off x="11011865" y="4413745"/>
            <a:ext cx="0" cy="41636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BFD4A6D-A9E3-4922-A716-E37DE362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949" y="2117411"/>
            <a:ext cx="7403997" cy="38580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메인 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광고용 배너 및</a:t>
            </a:r>
            <a:r>
              <a:rPr lang="en-US" altLang="ko-KR" sz="2400" b="1" dirty="0">
                <a:solidFill>
                  <a:srgbClr val="4C74CC"/>
                </a:solidFill>
              </a:rPr>
              <a:t> </a:t>
            </a:r>
            <a:r>
              <a:rPr lang="ko-KR" altLang="en-US" sz="2400" b="1" dirty="0">
                <a:solidFill>
                  <a:srgbClr val="4C74CC"/>
                </a:solidFill>
              </a:rPr>
              <a:t>캐러셀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B80C65-5C4F-47ED-B491-38FBA8E9BD85}"/>
              </a:ext>
            </a:extLst>
          </p:cNvPr>
          <p:cNvSpPr/>
          <p:nvPr/>
        </p:nvSpPr>
        <p:spPr>
          <a:xfrm>
            <a:off x="3065232" y="2201817"/>
            <a:ext cx="4234470" cy="2230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604290-0499-443F-85EA-698FA7AAD590}"/>
              </a:ext>
            </a:extLst>
          </p:cNvPr>
          <p:cNvCxnSpPr>
            <a:cxnSpLocks/>
          </p:cNvCxnSpPr>
          <p:nvPr/>
        </p:nvCxnSpPr>
        <p:spPr>
          <a:xfrm flipH="1">
            <a:off x="2107769" y="3034547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02C699-3F4B-45CA-985F-ADCFAF3B66DF}"/>
              </a:ext>
            </a:extLst>
          </p:cNvPr>
          <p:cNvSpPr txBox="1"/>
          <p:nvPr/>
        </p:nvSpPr>
        <p:spPr>
          <a:xfrm>
            <a:off x="270574" y="2709434"/>
            <a:ext cx="187485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작성된 공지사항 목록을 보여줌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B2538C-127F-4580-A686-B5E231DFEAFD}"/>
              </a:ext>
            </a:extLst>
          </p:cNvPr>
          <p:cNvSpPr/>
          <p:nvPr/>
        </p:nvSpPr>
        <p:spPr>
          <a:xfrm>
            <a:off x="3065232" y="4516921"/>
            <a:ext cx="4193670" cy="1371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520BE6-0267-4879-B89E-3CC758849016}"/>
              </a:ext>
            </a:extLst>
          </p:cNvPr>
          <p:cNvCxnSpPr>
            <a:cxnSpLocks/>
          </p:cNvCxnSpPr>
          <p:nvPr/>
        </p:nvCxnSpPr>
        <p:spPr>
          <a:xfrm flipH="1">
            <a:off x="2107768" y="5349651"/>
            <a:ext cx="957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7361684" y="2286222"/>
            <a:ext cx="2830940" cy="3518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10193068" y="2844719"/>
            <a:ext cx="56201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FEDEF99-6D30-45E2-A593-C32E39E46D83}"/>
              </a:ext>
            </a:extLst>
          </p:cNvPr>
          <p:cNvSpPr txBox="1"/>
          <p:nvPr/>
        </p:nvSpPr>
        <p:spPr>
          <a:xfrm>
            <a:off x="662466" y="5173434"/>
            <a:ext cx="159958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배너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0833077" y="2550581"/>
            <a:ext cx="159958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광고용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캐러셀</a:t>
            </a:r>
          </a:p>
        </p:txBody>
      </p:sp>
    </p:spTree>
    <p:extLst>
      <p:ext uri="{BB962C8B-B14F-4D97-AF65-F5344CB8AC3E}">
        <p14:creationId xmlns:p14="http://schemas.microsoft.com/office/powerpoint/2010/main" val="115829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6E99318-D4B8-48BB-AFE3-AEBEAA24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4061334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AA012F-86C3-45B7-8ACD-976EEF955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64" y="847836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8CA7E5-4B33-4A9B-B344-3689B635E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2" y="2036168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약관 및 연령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4C608-DFEE-4E09-9A1C-639D80CDE87A}"/>
              </a:ext>
            </a:extLst>
          </p:cNvPr>
          <p:cNvSpPr/>
          <p:nvPr/>
        </p:nvSpPr>
        <p:spPr>
          <a:xfrm>
            <a:off x="2895584" y="4195256"/>
            <a:ext cx="228615" cy="110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>
            <a:off x="5471886" y="250544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1914672" y="5845168"/>
            <a:ext cx="5048552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동의하지 않고 가입하기 버튼을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가입 제한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2C352A-085F-4200-8FF4-2DE4B5F9EB4B}"/>
              </a:ext>
            </a:extLst>
          </p:cNvPr>
          <p:cNvCxnSpPr>
            <a:cxnSpLocks/>
          </p:cNvCxnSpPr>
          <p:nvPr/>
        </p:nvCxnSpPr>
        <p:spPr>
          <a:xfrm>
            <a:off x="3024179" y="4345577"/>
            <a:ext cx="3763518" cy="1406951"/>
          </a:xfrm>
          <a:prstGeom prst="bentConnector3">
            <a:avLst>
              <a:gd name="adj1" fmla="val -515"/>
            </a:avLst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2D445D-227E-42B1-96EC-93D6A7B135B8}"/>
              </a:ext>
            </a:extLst>
          </p:cNvPr>
          <p:cNvSpPr txBox="1"/>
          <p:nvPr/>
        </p:nvSpPr>
        <p:spPr>
          <a:xfrm>
            <a:off x="5306677" y="2617602"/>
            <a:ext cx="1791547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약관에 동의 후 가입하기 버튼 클릭 시 페이지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EA8-BE7C-4FA3-862B-E775218634DA}"/>
              </a:ext>
            </a:extLst>
          </p:cNvPr>
          <p:cNvSpPr txBox="1"/>
          <p:nvPr/>
        </p:nvSpPr>
        <p:spPr>
          <a:xfrm>
            <a:off x="7848399" y="3259054"/>
            <a:ext cx="304325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C74CC"/>
                </a:solidFill>
              </a:rPr>
              <a:t>회원가입 연령 선택 페이지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57722"/>
              </p:ext>
            </p:extLst>
          </p:nvPr>
        </p:nvGraphicFramePr>
        <p:xfrm>
          <a:off x="1006679" y="2087772"/>
          <a:ext cx="10234569" cy="4108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5869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t_reserve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예매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rno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rtitle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rgenre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58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reservationDate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TIMESTAMP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4C74CC"/>
                          </a:solidFill>
                        </a:rPr>
                        <a:t>CURRENT_TIMESTAMP</a:t>
                      </a:r>
                      <a:endParaRPr lang="ko-KR" altLang="en-US" sz="12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164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BBC6C60-4BC7-4F64-9EDA-D1BF2A32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655" y="1944265"/>
            <a:ext cx="8421446" cy="456273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회원가입 폼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F41172-B766-4E6A-B17C-5B9CAE0E8B13}"/>
              </a:ext>
            </a:extLst>
          </p:cNvPr>
          <p:cNvCxnSpPr>
            <a:cxnSpLocks/>
          </p:cNvCxnSpPr>
          <p:nvPr/>
        </p:nvCxnSpPr>
        <p:spPr>
          <a:xfrm flipH="1">
            <a:off x="4792580" y="4567232"/>
            <a:ext cx="208685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C52B9E-9002-4D57-9840-D5B0D038D7C9}"/>
              </a:ext>
            </a:extLst>
          </p:cNvPr>
          <p:cNvSpPr txBox="1"/>
          <p:nvPr/>
        </p:nvSpPr>
        <p:spPr>
          <a:xfrm>
            <a:off x="699367" y="3870842"/>
            <a:ext cx="4094242" cy="16004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미만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연령 선택 페이지에서 </a:t>
            </a:r>
            <a:r>
              <a:rPr lang="en-US" altLang="ko-KR" sz="1400" b="1" dirty="0">
                <a:solidFill>
                  <a:srgbClr val="FF0000"/>
                </a:solidFill>
              </a:rPr>
              <a:t>14</a:t>
            </a:r>
            <a:r>
              <a:rPr lang="ko-KR" altLang="en-US" sz="1400" b="1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b="1" dirty="0">
                <a:solidFill>
                  <a:srgbClr val="4C74CC"/>
                </a:solidFill>
              </a:rPr>
              <a:t>를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선택한 사용자가 </a:t>
            </a:r>
            <a:r>
              <a:rPr lang="en-US" altLang="ko-KR" sz="1400" b="1" dirty="0">
                <a:solidFill>
                  <a:srgbClr val="4C74CC"/>
                </a:solidFill>
              </a:rPr>
              <a:t>14</a:t>
            </a:r>
            <a:r>
              <a:rPr lang="ko-KR" altLang="en-US" sz="1400" b="1" dirty="0">
                <a:solidFill>
                  <a:srgbClr val="4C74CC"/>
                </a:solidFill>
              </a:rPr>
              <a:t>세 이상 생년월일을 입력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400" b="1" dirty="0">
                <a:solidFill>
                  <a:srgbClr val="4C74CC"/>
                </a:solidFill>
              </a:rPr>
              <a:t>alert(); </a:t>
            </a:r>
            <a:r>
              <a:rPr lang="ko-KR" altLang="en-US" sz="14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60F19-7623-400C-A698-9073A61C366B}"/>
              </a:ext>
            </a:extLst>
          </p:cNvPr>
          <p:cNvSpPr/>
          <p:nvPr/>
        </p:nvSpPr>
        <p:spPr>
          <a:xfrm>
            <a:off x="6873240" y="4461715"/>
            <a:ext cx="1371614" cy="209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0910B-51A2-4E2E-8F33-E20CE0748948}"/>
              </a:ext>
            </a:extLst>
          </p:cNvPr>
          <p:cNvSpPr txBox="1"/>
          <p:nvPr/>
        </p:nvSpPr>
        <p:spPr>
          <a:xfrm>
            <a:off x="8590327" y="3131144"/>
            <a:ext cx="2407640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특수문자를 포함한 </a:t>
            </a:r>
            <a:r>
              <a:rPr lang="en-US" altLang="ko-KR" sz="1000" b="1" dirty="0">
                <a:solidFill>
                  <a:srgbClr val="4C74CC"/>
                </a:solidFill>
              </a:rPr>
              <a:t>8</a:t>
            </a:r>
            <a:r>
              <a:rPr lang="ko-KR" altLang="en-US" sz="1000" b="1" dirty="0">
                <a:solidFill>
                  <a:srgbClr val="4C74CC"/>
                </a:solidFill>
              </a:rPr>
              <a:t>자 이상이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아닐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7A966-964D-41F2-80CE-F16BD136EA36}"/>
              </a:ext>
            </a:extLst>
          </p:cNvPr>
          <p:cNvSpPr txBox="1"/>
          <p:nvPr/>
        </p:nvSpPr>
        <p:spPr>
          <a:xfrm>
            <a:off x="8589692" y="3940345"/>
            <a:ext cx="1777625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위의 비밀번호와 같지 않을 경우 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917DA-8481-4560-ADF6-901EA6022645}"/>
              </a:ext>
            </a:extLst>
          </p:cNvPr>
          <p:cNvSpPr txBox="1"/>
          <p:nvPr/>
        </p:nvSpPr>
        <p:spPr>
          <a:xfrm>
            <a:off x="8616838" y="4824480"/>
            <a:ext cx="1735176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010-0000-0000</a:t>
            </a:r>
            <a:r>
              <a:rPr lang="ko-KR" altLang="en-US" sz="1000" b="1" dirty="0">
                <a:solidFill>
                  <a:srgbClr val="4C74CC"/>
                </a:solidFill>
              </a:rPr>
              <a:t>의 형태로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입력하지 않을 경우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유효성 검사로 </a:t>
            </a:r>
            <a:r>
              <a:rPr lang="en-US" altLang="ko-KR" sz="1000" b="1" dirty="0">
                <a:solidFill>
                  <a:srgbClr val="4C74CC"/>
                </a:solidFill>
              </a:rPr>
              <a:t>alert(); </a:t>
            </a:r>
            <a:r>
              <a:rPr lang="ko-KR" altLang="en-US" sz="10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01F4F6-3EEC-4295-93A8-1B10EDB7D0DC}"/>
              </a:ext>
            </a:extLst>
          </p:cNvPr>
          <p:cNvSpPr/>
          <p:nvPr/>
        </p:nvSpPr>
        <p:spPr>
          <a:xfrm>
            <a:off x="6819090" y="4908911"/>
            <a:ext cx="1511178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A9C313-753C-4DDD-B7B1-1760F964606A}"/>
              </a:ext>
            </a:extLst>
          </p:cNvPr>
          <p:cNvCxnSpPr>
            <a:cxnSpLocks/>
          </p:cNvCxnSpPr>
          <p:nvPr/>
        </p:nvCxnSpPr>
        <p:spPr>
          <a:xfrm>
            <a:off x="8342968" y="5020237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D9D046-F3E3-4D99-B199-779F1CAB62CD}"/>
              </a:ext>
            </a:extLst>
          </p:cNvPr>
          <p:cNvSpPr/>
          <p:nvPr/>
        </p:nvSpPr>
        <p:spPr>
          <a:xfrm>
            <a:off x="6801677" y="4001809"/>
            <a:ext cx="1511178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1AF14A-F678-48E8-855B-C268A7724942}"/>
              </a:ext>
            </a:extLst>
          </p:cNvPr>
          <p:cNvCxnSpPr>
            <a:cxnSpLocks/>
          </p:cNvCxnSpPr>
          <p:nvPr/>
        </p:nvCxnSpPr>
        <p:spPr>
          <a:xfrm>
            <a:off x="8325555" y="4104746"/>
            <a:ext cx="30200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84344-0460-499D-9974-8D55A3A68C0D}"/>
              </a:ext>
            </a:extLst>
          </p:cNvPr>
          <p:cNvSpPr/>
          <p:nvPr/>
        </p:nvSpPr>
        <p:spPr>
          <a:xfrm>
            <a:off x="6873239" y="3751248"/>
            <a:ext cx="1439615" cy="20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A1ED9EF-21BD-4D94-A2A8-05057DF61D6C}"/>
              </a:ext>
            </a:extLst>
          </p:cNvPr>
          <p:cNvCxnSpPr/>
          <p:nvPr/>
        </p:nvCxnSpPr>
        <p:spPr>
          <a:xfrm flipV="1">
            <a:off x="8170877" y="3296640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881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64E10E6-12C8-4C39-9F79-04830D16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09" y="5477113"/>
            <a:ext cx="4845346" cy="891098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이상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2C41AD-B0C7-425A-8B8E-9F4532C28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1973450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7A7A59E-6080-444C-8F62-A5FAEC047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61" y="1560902"/>
            <a:ext cx="1591479" cy="2313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14323D-5ECD-4932-BE88-ABEA7B87B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1729" y="1973449"/>
            <a:ext cx="2918064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2B2AC72-BEF9-4950-AC49-47B34636A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" y="4159856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82C1C4-9401-46E3-899E-424198F8B4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28" y="4159855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0DE534-DF42-4481-9D46-64B8E0B947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2" y="4159854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3B6D45-2943-4E35-8B40-A4B5C78F66F6}"/>
              </a:ext>
            </a:extLst>
          </p:cNvPr>
          <p:cNvCxnSpPr>
            <a:cxnSpLocks/>
          </p:cNvCxnSpPr>
          <p:nvPr/>
        </p:nvCxnSpPr>
        <p:spPr>
          <a:xfrm>
            <a:off x="3875556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12518E-31C3-4728-9AC6-3C4DB9695C2A}"/>
              </a:ext>
            </a:extLst>
          </p:cNvPr>
          <p:cNvSpPr txBox="1"/>
          <p:nvPr/>
        </p:nvSpPr>
        <p:spPr>
          <a:xfrm>
            <a:off x="3803335" y="2772586"/>
            <a:ext cx="179154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BA3B68-D45C-4300-A675-D046E2AE6089}"/>
              </a:ext>
            </a:extLst>
          </p:cNvPr>
          <p:cNvCxnSpPr>
            <a:cxnSpLocks/>
          </p:cNvCxnSpPr>
          <p:nvPr/>
        </p:nvCxnSpPr>
        <p:spPr>
          <a:xfrm>
            <a:off x="6996749" y="2691422"/>
            <a:ext cx="130628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7359E9-6544-4FFF-A809-83D5635BB3B9}"/>
              </a:ext>
            </a:extLst>
          </p:cNvPr>
          <p:cNvSpPr txBox="1"/>
          <p:nvPr/>
        </p:nvSpPr>
        <p:spPr>
          <a:xfrm>
            <a:off x="7768313" y="3605730"/>
            <a:ext cx="44546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인증이 완료되면 회원가입 폼으로 이동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706FA-5646-4238-A0C2-C6E224F19B8C}"/>
              </a:ext>
            </a:extLst>
          </p:cNvPr>
          <p:cNvSpPr txBox="1"/>
          <p:nvPr/>
        </p:nvSpPr>
        <p:spPr>
          <a:xfrm>
            <a:off x="817002" y="5796507"/>
            <a:ext cx="4454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사용자일 경우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다음과 같이 </a:t>
            </a:r>
            <a:r>
              <a:rPr lang="en-US" altLang="ko-KR" b="1" dirty="0">
                <a:solidFill>
                  <a:srgbClr val="4C74CC"/>
                </a:solidFill>
              </a:rPr>
              <a:t>alert();</a:t>
            </a:r>
            <a:r>
              <a:rPr lang="ko-KR" altLang="en-US" b="1" dirty="0">
                <a:solidFill>
                  <a:srgbClr val="4C74CC"/>
                </a:solidFill>
              </a:rPr>
              <a:t> 출력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DAE5FC-D226-4D5D-AFC0-46B77712B507}"/>
              </a:ext>
            </a:extLst>
          </p:cNvPr>
          <p:cNvCxnSpPr>
            <a:cxnSpLocks/>
          </p:cNvCxnSpPr>
          <p:nvPr/>
        </p:nvCxnSpPr>
        <p:spPr>
          <a:xfrm>
            <a:off x="7748562" y="4702358"/>
            <a:ext cx="683167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A16A34-DA5D-4E61-B95B-9E81DECEEF92}"/>
              </a:ext>
            </a:extLst>
          </p:cNvPr>
          <p:cNvSpPr txBox="1"/>
          <p:nvPr/>
        </p:nvSpPr>
        <p:spPr>
          <a:xfrm>
            <a:off x="7581183" y="6297231"/>
            <a:ext cx="445468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회원가입 폼에서 올바른 정보를 입력 후 가입하면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사용자 이름</a:t>
            </a:r>
            <a:r>
              <a:rPr lang="en-US" altLang="ko-KR" sz="1400" b="1" dirty="0">
                <a:solidFill>
                  <a:srgbClr val="4C74CC"/>
                </a:solidFill>
              </a:rPr>
              <a:t>(</a:t>
            </a:r>
            <a:r>
              <a:rPr lang="ko-KR" altLang="en-US" sz="1400" b="1" dirty="0">
                <a:solidFill>
                  <a:srgbClr val="4C74CC"/>
                </a:solidFill>
              </a:rPr>
              <a:t>김이겸</a:t>
            </a:r>
            <a:r>
              <a:rPr lang="en-US" altLang="ko-KR" sz="1400" b="1" dirty="0">
                <a:solidFill>
                  <a:srgbClr val="4C74CC"/>
                </a:solidFill>
              </a:rPr>
              <a:t>) </a:t>
            </a:r>
            <a:r>
              <a:rPr lang="ko-KR" altLang="en-US" sz="1400" b="1" dirty="0">
                <a:solidFill>
                  <a:srgbClr val="4C74CC"/>
                </a:solidFill>
              </a:rPr>
              <a:t>회원가입 완료 및 </a:t>
            </a:r>
            <a:r>
              <a:rPr lang="en-US" altLang="ko-KR" sz="1400" b="1" dirty="0">
                <a:solidFill>
                  <a:srgbClr val="4C74CC"/>
                </a:solidFill>
              </a:rPr>
              <a:t>DB </a:t>
            </a:r>
            <a:r>
              <a:rPr lang="ko-KR" altLang="en-US" sz="1400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03C4E53-E546-4BDC-AF5A-DBDD2C98A5FC}"/>
              </a:ext>
            </a:extLst>
          </p:cNvPr>
          <p:cNvSpPr/>
          <p:nvPr/>
        </p:nvSpPr>
        <p:spPr>
          <a:xfrm>
            <a:off x="7402174" y="6096536"/>
            <a:ext cx="4630815" cy="15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26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73689E5-7CC6-45DD-AF6F-E3640DF8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7" y="5668582"/>
            <a:ext cx="5510331" cy="975855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회원가입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(14</a:t>
            </a:r>
            <a:r>
              <a:rPr lang="ko-KR" altLang="en-US" sz="2400" b="1" dirty="0">
                <a:solidFill>
                  <a:srgbClr val="4C74CC"/>
                </a:solidFill>
              </a:rPr>
              <a:t>세 미만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DF63B9-5814-4D60-8C76-614D73E18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88424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6D7780-1932-4B0A-A9EC-CB0376F1A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92" y="1587732"/>
            <a:ext cx="1575750" cy="229018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C68E0B-CB18-4028-990E-CD690B0763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24" y="2331366"/>
            <a:ext cx="5740818" cy="802912"/>
          </a:xfrm>
          <a:prstGeom prst="rect">
            <a:avLst/>
          </a:prstGeom>
          <a:ln w="38100"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FE02E-09E6-4D3E-8331-52F9E3E33482}"/>
              </a:ext>
            </a:extLst>
          </p:cNvPr>
          <p:cNvSpPr/>
          <p:nvPr/>
        </p:nvSpPr>
        <p:spPr>
          <a:xfrm>
            <a:off x="6290279" y="2925912"/>
            <a:ext cx="815371" cy="14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57F208-DB37-4FF6-86E9-C5F8CAB04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415988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F6BDEB-7649-49DD-9432-FF27A22992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87" y="3826700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93C1C79-9D2C-496A-80B5-85FCE0BF652E}"/>
              </a:ext>
            </a:extLst>
          </p:cNvPr>
          <p:cNvCxnSpPr>
            <a:cxnSpLocks/>
          </p:cNvCxnSpPr>
          <p:nvPr/>
        </p:nvCxnSpPr>
        <p:spPr>
          <a:xfrm>
            <a:off x="5233307" y="4710722"/>
            <a:ext cx="168184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908CFC-DED0-41DC-9AD8-4031D50C1DAC}"/>
              </a:ext>
            </a:extLst>
          </p:cNvPr>
          <p:cNvSpPr txBox="1"/>
          <p:nvPr/>
        </p:nvSpPr>
        <p:spPr>
          <a:xfrm>
            <a:off x="5121304" y="4786636"/>
            <a:ext cx="198434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회원가입 완료 후 </a:t>
            </a:r>
            <a:r>
              <a:rPr lang="en-US" altLang="ko-KR" b="1" dirty="0">
                <a:solidFill>
                  <a:srgbClr val="4C74CC"/>
                </a:solidFill>
              </a:rPr>
              <a:t>DB </a:t>
            </a:r>
            <a:r>
              <a:rPr lang="ko-KR" altLang="en-US" b="1" dirty="0">
                <a:solidFill>
                  <a:srgbClr val="4C74CC"/>
                </a:solidFill>
              </a:rPr>
              <a:t>저장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4AC7D1-078C-48EE-95CE-1CA69E146B59}"/>
              </a:ext>
            </a:extLst>
          </p:cNvPr>
          <p:cNvSpPr txBox="1"/>
          <p:nvPr/>
        </p:nvSpPr>
        <p:spPr>
          <a:xfrm>
            <a:off x="476866" y="3490833"/>
            <a:ext cx="353158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14</a:t>
            </a:r>
            <a:r>
              <a:rPr lang="ko-KR" altLang="en-US" b="1" dirty="0">
                <a:solidFill>
                  <a:srgbClr val="4C74CC"/>
                </a:solidFill>
              </a:rPr>
              <a:t>세 미만 사용자는 회원가입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보호자의 동의가 필요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439A86-A5F1-44FF-8843-7F9D1DE1A629}"/>
              </a:ext>
            </a:extLst>
          </p:cNvPr>
          <p:cNvSpPr txBox="1"/>
          <p:nvPr/>
        </p:nvSpPr>
        <p:spPr>
          <a:xfrm>
            <a:off x="6335438" y="3141668"/>
            <a:ext cx="581461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인증번호 발급 시 문자 메시지와 함께 콘솔창에도 출력</a:t>
            </a:r>
          </a:p>
        </p:txBody>
      </p:sp>
    </p:spTree>
    <p:extLst>
      <p:ext uri="{BB962C8B-B14F-4D97-AF65-F5344CB8AC3E}">
        <p14:creationId xmlns:p14="http://schemas.microsoft.com/office/powerpoint/2010/main" val="11125313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B9C266-B02A-4B10-9EF8-763D8D45C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7" y="2413549"/>
            <a:ext cx="4503271" cy="243927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784222-3B2A-4CC2-A516-E711EFF45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24" y="2413549"/>
            <a:ext cx="4503268" cy="24392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510056" y="367967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7161408" y="4947661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올바르지 않은 회원정보를 입력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 후 페이지가 리셋</a:t>
            </a:r>
          </a:p>
        </p:txBody>
      </p:sp>
    </p:spTree>
    <p:extLst>
      <p:ext uri="{BB962C8B-B14F-4D97-AF65-F5344CB8AC3E}">
        <p14:creationId xmlns:p14="http://schemas.microsoft.com/office/powerpoint/2010/main" val="3642916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카카오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617961" y="2887911"/>
            <a:ext cx="181186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854826" y="4486849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카카오 사용자는 최초 로그인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약관 동의 후 비밀번호를 등록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4E0BC-7074-4D68-A637-530F7481B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4" y="2117411"/>
            <a:ext cx="4273222" cy="2314662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13A26-CD07-41EF-82D9-7BA1AF9FC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956788"/>
            <a:ext cx="3277817" cy="43140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2D68DC-0361-4A94-9741-4FD96D6E0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43" y="5341978"/>
            <a:ext cx="7729663" cy="1259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0F30C-0577-41FA-A5AD-48098B57677F}"/>
              </a:ext>
            </a:extLst>
          </p:cNvPr>
          <p:cNvSpPr txBox="1"/>
          <p:nvPr/>
        </p:nvSpPr>
        <p:spPr>
          <a:xfrm>
            <a:off x="139321" y="5887562"/>
            <a:ext cx="403168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비밀번호를 등록 시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 저장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이때 </a:t>
            </a:r>
            <a:r>
              <a:rPr lang="en-US" altLang="ko-KR" b="1" dirty="0">
                <a:solidFill>
                  <a:srgbClr val="4C74CC"/>
                </a:solidFill>
              </a:rPr>
              <a:t>status </a:t>
            </a:r>
            <a:r>
              <a:rPr lang="ko-KR" altLang="en-US" b="1" dirty="0">
                <a:solidFill>
                  <a:srgbClr val="4C74CC"/>
                </a:solidFill>
              </a:rPr>
              <a:t>필드에 </a:t>
            </a:r>
            <a:r>
              <a:rPr lang="en-US" altLang="ko-KR" b="1" dirty="0">
                <a:solidFill>
                  <a:srgbClr val="4C74CC"/>
                </a:solidFill>
              </a:rPr>
              <a:t>‘kakao’</a:t>
            </a:r>
            <a:r>
              <a:rPr lang="ko-KR" altLang="en-US" b="1" dirty="0">
                <a:solidFill>
                  <a:srgbClr val="4C74CC"/>
                </a:solidFill>
              </a:rPr>
              <a:t>라고 저장</a:t>
            </a:r>
          </a:p>
        </p:txBody>
      </p:sp>
    </p:spTree>
    <p:extLst>
      <p:ext uri="{BB962C8B-B14F-4D97-AF65-F5344CB8AC3E}">
        <p14:creationId xmlns:p14="http://schemas.microsoft.com/office/powerpoint/2010/main" val="21035560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714BD3-E8C2-4C21-A754-B9C03CAB9701}"/>
              </a:ext>
            </a:extLst>
          </p:cNvPr>
          <p:cNvCxnSpPr>
            <a:cxnSpLocks/>
          </p:cNvCxnSpPr>
          <p:nvPr/>
        </p:nvCxnSpPr>
        <p:spPr>
          <a:xfrm>
            <a:off x="5324077" y="3018925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CA217-AB76-4068-A031-8E62F9A8C625}"/>
              </a:ext>
            </a:extLst>
          </p:cNvPr>
          <p:cNvSpPr txBox="1"/>
          <p:nvPr/>
        </p:nvSpPr>
        <p:spPr>
          <a:xfrm>
            <a:off x="6913436" y="2834259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번호를 형식에 맞게 입력하지 않은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0E060-0CB0-4423-986D-FACACEDEC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1966806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13F98-6CE8-45F6-845A-1D23B4A81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323809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D5218E-7D93-4364-9B72-D4454B1F8FB7}"/>
              </a:ext>
            </a:extLst>
          </p:cNvPr>
          <p:cNvCxnSpPr>
            <a:cxnSpLocks/>
          </p:cNvCxnSpPr>
          <p:nvPr/>
        </p:nvCxnSpPr>
        <p:spPr>
          <a:xfrm>
            <a:off x="5324077" y="5375928"/>
            <a:ext cx="114485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93C26-3E9C-4B29-BBE6-E30DF2F73E90}"/>
              </a:ext>
            </a:extLst>
          </p:cNvPr>
          <p:cNvSpPr txBox="1"/>
          <p:nvPr/>
        </p:nvSpPr>
        <p:spPr>
          <a:xfrm>
            <a:off x="6913436" y="5191262"/>
            <a:ext cx="50512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실제 가입정보와 다른 정보를 입력한 경우</a:t>
            </a:r>
          </a:p>
        </p:txBody>
      </p:sp>
    </p:spTree>
    <p:extLst>
      <p:ext uri="{BB962C8B-B14F-4D97-AF65-F5344CB8AC3E}">
        <p14:creationId xmlns:p14="http://schemas.microsoft.com/office/powerpoint/2010/main" val="21050873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회원번호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41FC11-8703-4BB4-9BD9-C7FCB8B95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3" y="274848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F1DC29-9218-4B5B-A9BF-7258A2C9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2024423"/>
            <a:ext cx="2537762" cy="36883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FFB249-6817-403E-A3BD-0D004A78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221" y="2748481"/>
            <a:ext cx="3884746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2EC877-BD90-451D-A80D-21A2530C14F5}"/>
              </a:ext>
            </a:extLst>
          </p:cNvPr>
          <p:cNvCxnSpPr>
            <a:cxnSpLocks/>
          </p:cNvCxnSpPr>
          <p:nvPr/>
        </p:nvCxnSpPr>
        <p:spPr>
          <a:xfrm>
            <a:off x="4257270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C47CDB-4F14-4B52-A16F-CD64B791B7FB}"/>
              </a:ext>
            </a:extLst>
          </p:cNvPr>
          <p:cNvCxnSpPr>
            <a:cxnSpLocks/>
          </p:cNvCxnSpPr>
          <p:nvPr/>
        </p:nvCxnSpPr>
        <p:spPr>
          <a:xfrm>
            <a:off x="7426873" y="380095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083EDB-E871-4001-9660-7FFA0CF81655}"/>
              </a:ext>
            </a:extLst>
          </p:cNvPr>
          <p:cNvCxnSpPr>
            <a:cxnSpLocks/>
          </p:cNvCxnSpPr>
          <p:nvPr/>
        </p:nvCxnSpPr>
        <p:spPr>
          <a:xfrm>
            <a:off x="513521" y="2028511"/>
            <a:ext cx="0" cy="63107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0F02523-E9BD-488C-B06A-0B0A00217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1" y="5483789"/>
            <a:ext cx="6661042" cy="11676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5375880" y="6322906"/>
            <a:ext cx="420913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2098576" y="6211984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회원번호를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>
            <a:off x="4800395" y="6381278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1E9FD4-46BD-45B1-B6DD-8D4B9A9DB8FC}"/>
              </a:ext>
            </a:extLst>
          </p:cNvPr>
          <p:cNvSpPr txBox="1"/>
          <p:nvPr/>
        </p:nvSpPr>
        <p:spPr>
          <a:xfrm>
            <a:off x="7958577" y="4883715"/>
            <a:ext cx="408502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김이겸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의 회원번호 찾기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6F1F9-16CE-4E2C-A590-92BFFD9FE9A6}"/>
              </a:ext>
            </a:extLst>
          </p:cNvPr>
          <p:cNvSpPr txBox="1"/>
          <p:nvPr/>
        </p:nvSpPr>
        <p:spPr>
          <a:xfrm>
            <a:off x="505173" y="1985381"/>
            <a:ext cx="344776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이름과 휴대폰 번호를 올바르게 입력 시 아래의 페이지로 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B43B4-425C-4367-9DD7-0F7F6242F0EF}"/>
              </a:ext>
            </a:extLst>
          </p:cNvPr>
          <p:cNvSpPr/>
          <p:nvPr/>
        </p:nvSpPr>
        <p:spPr>
          <a:xfrm>
            <a:off x="10098881" y="3375547"/>
            <a:ext cx="188119" cy="8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91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335EEA2-1107-4C63-82EC-30AC3CB1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4749060"/>
            <a:ext cx="4914899" cy="1293064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찾기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 사용자 휴대폰 인증 및 찾기 완료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454B8-6BB8-4B38-8DBF-697A9E105DDB}"/>
              </a:ext>
            </a:extLst>
          </p:cNvPr>
          <p:cNvSpPr/>
          <p:nvPr/>
        </p:nvSpPr>
        <p:spPr>
          <a:xfrm>
            <a:off x="919864" y="5694597"/>
            <a:ext cx="325460" cy="14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9429-8F6F-40B1-8200-35C7CD2C04CE}"/>
              </a:ext>
            </a:extLst>
          </p:cNvPr>
          <p:cNvSpPr txBox="1"/>
          <p:nvPr/>
        </p:nvSpPr>
        <p:spPr>
          <a:xfrm>
            <a:off x="479917" y="6234978"/>
            <a:ext cx="28060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비밀번호를 확인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FD3300-AC49-435B-A649-C1E80BEF6F3E}"/>
              </a:ext>
            </a:extLst>
          </p:cNvPr>
          <p:cNvCxnSpPr>
            <a:cxnSpLocks/>
          </p:cNvCxnSpPr>
          <p:nvPr/>
        </p:nvCxnSpPr>
        <p:spPr>
          <a:xfrm flipV="1">
            <a:off x="1102190" y="5898434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7781A99-6B1F-4B25-85DE-037C570D1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" y="211741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255B42-3D50-4137-AB39-5947874A0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20" y="2117845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6A07968-5239-47A5-B929-F57FDAD38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05" y="982125"/>
            <a:ext cx="2097324" cy="304823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92D396-62B4-4571-8BC7-68A82331E9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82" y="446271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B980FB-2BDC-4846-9ABE-3B67E69160DE}"/>
              </a:ext>
            </a:extLst>
          </p:cNvPr>
          <p:cNvCxnSpPr>
            <a:cxnSpLocks/>
          </p:cNvCxnSpPr>
          <p:nvPr/>
        </p:nvCxnSpPr>
        <p:spPr>
          <a:xfrm>
            <a:off x="4270502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A7AADEB-1C36-4F65-A6FE-F16908EE3509}"/>
              </a:ext>
            </a:extLst>
          </p:cNvPr>
          <p:cNvCxnSpPr>
            <a:cxnSpLocks/>
          </p:cNvCxnSpPr>
          <p:nvPr/>
        </p:nvCxnSpPr>
        <p:spPr>
          <a:xfrm>
            <a:off x="8731830" y="3073883"/>
            <a:ext cx="66114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848CCC-A0A1-49E9-8ECF-3262636E8908}"/>
              </a:ext>
            </a:extLst>
          </p:cNvPr>
          <p:cNvCxnSpPr>
            <a:cxnSpLocks/>
          </p:cNvCxnSpPr>
          <p:nvPr/>
        </p:nvCxnSpPr>
        <p:spPr>
          <a:xfrm>
            <a:off x="10565867" y="4073897"/>
            <a:ext cx="0" cy="34236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FBD7F9-8C46-4C4A-8A2B-8972700ED9CF}"/>
              </a:ext>
            </a:extLst>
          </p:cNvPr>
          <p:cNvSpPr/>
          <p:nvPr/>
        </p:nvSpPr>
        <p:spPr>
          <a:xfrm>
            <a:off x="9776814" y="5086252"/>
            <a:ext cx="243486" cy="104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F5DC7-6B6E-4C27-BE4C-35E3181286BA}"/>
              </a:ext>
            </a:extLst>
          </p:cNvPr>
          <p:cNvSpPr txBox="1"/>
          <p:nvPr/>
        </p:nvSpPr>
        <p:spPr>
          <a:xfrm>
            <a:off x="604007" y="4019865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올바른 이름과 회원번호 입력 후 휴대폰 인증 버튼을 클릭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0951B1-FE6B-4DBE-AC71-0A101C72E50C}"/>
              </a:ext>
            </a:extLst>
          </p:cNvPr>
          <p:cNvSpPr txBox="1"/>
          <p:nvPr/>
        </p:nvSpPr>
        <p:spPr>
          <a:xfrm>
            <a:off x="5031186" y="4022337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인증하기 버튼 클릭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휴대폰 인증 페이지 출력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21F35-2005-430B-8340-E13C0DACA2EC}"/>
              </a:ext>
            </a:extLst>
          </p:cNvPr>
          <p:cNvSpPr txBox="1"/>
          <p:nvPr/>
        </p:nvSpPr>
        <p:spPr>
          <a:xfrm>
            <a:off x="5327695" y="6041891"/>
            <a:ext cx="359729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휴대폰 인증 완료 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비밀번호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27282524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기본정보 및 정보수정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3F4C6-DCE3-4216-B8AE-AD9F7F929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8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622FE7-C674-4BCA-9639-FC8C9E70B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2037328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EB5E26-A460-4C45-AB1F-63B731F21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20" y="4310053"/>
            <a:ext cx="3531588" cy="193297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EE6EB9-C51F-4547-9B24-5F401FF1D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9" y="5285193"/>
            <a:ext cx="6290094" cy="9784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F565F-EA9D-4D7C-A6C3-5735C1E8F33D}"/>
              </a:ext>
            </a:extLst>
          </p:cNvPr>
          <p:cNvSpPr/>
          <p:nvPr/>
        </p:nvSpPr>
        <p:spPr>
          <a:xfrm>
            <a:off x="926928" y="5905555"/>
            <a:ext cx="6083431" cy="15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C24C-F4A5-4FD3-A96E-DE457448264B}"/>
              </a:ext>
            </a:extLst>
          </p:cNvPr>
          <p:cNvSpPr txBox="1"/>
          <p:nvPr/>
        </p:nvSpPr>
        <p:spPr>
          <a:xfrm>
            <a:off x="7796666" y="6265884"/>
            <a:ext cx="24732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기본정보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71A65-AD2E-4BB3-BE5D-E3235FB20B18}"/>
              </a:ext>
            </a:extLst>
          </p:cNvPr>
          <p:cNvSpPr txBox="1"/>
          <p:nvPr/>
        </p:nvSpPr>
        <p:spPr>
          <a:xfrm>
            <a:off x="3046838" y="6259802"/>
            <a:ext cx="184360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정보수정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F18E23-34FB-42D4-BCF4-4EEE659EE57C}"/>
              </a:ext>
            </a:extLst>
          </p:cNvPr>
          <p:cNvSpPr txBox="1"/>
          <p:nvPr/>
        </p:nvSpPr>
        <p:spPr>
          <a:xfrm>
            <a:off x="2256947" y="3966360"/>
            <a:ext cx="110063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기본정보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BB5AAE7-3F16-4039-8E9A-6A117144BF72}"/>
              </a:ext>
            </a:extLst>
          </p:cNvPr>
          <p:cNvCxnSpPr>
            <a:cxnSpLocks/>
          </p:cNvCxnSpPr>
          <p:nvPr/>
        </p:nvCxnSpPr>
        <p:spPr>
          <a:xfrm>
            <a:off x="4842002" y="2852903"/>
            <a:ext cx="213029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B5ED6F-9DF7-4FF0-A050-E24C696DE4FD}"/>
              </a:ext>
            </a:extLst>
          </p:cNvPr>
          <p:cNvSpPr txBox="1"/>
          <p:nvPr/>
        </p:nvSpPr>
        <p:spPr>
          <a:xfrm>
            <a:off x="4937252" y="2905472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수정하고자 하는 정보를 입력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347E127-EA73-48A0-AFE0-ED082B2E380B}"/>
              </a:ext>
            </a:extLst>
          </p:cNvPr>
          <p:cNvCxnSpPr>
            <a:cxnSpLocks/>
          </p:cNvCxnSpPr>
          <p:nvPr/>
        </p:nvCxnSpPr>
        <p:spPr>
          <a:xfrm>
            <a:off x="9135072" y="3363624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64075C-DC76-45F5-BDA6-A1D1BCE09B4B}"/>
              </a:ext>
            </a:extLst>
          </p:cNvPr>
          <p:cNvSpPr txBox="1"/>
          <p:nvPr/>
        </p:nvSpPr>
        <p:spPr>
          <a:xfrm>
            <a:off x="7473479" y="3313275"/>
            <a:ext cx="19740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입력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수정 버튼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BF822B-4C40-44C0-A886-60D93263DF80}"/>
              </a:ext>
            </a:extLst>
          </p:cNvPr>
          <p:cNvSpPr/>
          <p:nvPr/>
        </p:nvSpPr>
        <p:spPr>
          <a:xfrm>
            <a:off x="9063523" y="3251995"/>
            <a:ext cx="143925" cy="102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26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비밀번호 변경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0C55C9-435E-4C39-A370-A00C96241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502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68B92F-5D21-4D44-A952-B442FF99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4480243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15900C-D408-4DBA-97AC-490F2DC6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99" y="4619727"/>
            <a:ext cx="6574536" cy="1257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203BB9-DB09-40F8-8534-01E3C86A8595}"/>
              </a:ext>
            </a:extLst>
          </p:cNvPr>
          <p:cNvSpPr txBox="1"/>
          <p:nvPr/>
        </p:nvSpPr>
        <p:spPr>
          <a:xfrm>
            <a:off x="4926492" y="2001481"/>
            <a:ext cx="6881247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현재 비밀번호가 틀린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현재 비밀번호가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서로 다른 경우</a:t>
            </a:r>
            <a:r>
              <a:rPr lang="en-US" altLang="ko-KR" sz="1400" b="1" dirty="0">
                <a:solidFill>
                  <a:srgbClr val="4C74CC"/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새 비밀번호와 비밀번호 확인이 일치하지 않습니다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새 비밀번호가 특수문자 포함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 아닌 경우</a:t>
            </a:r>
            <a:r>
              <a:rPr lang="en-US" altLang="ko-KR" sz="1400" b="1" dirty="0">
                <a:solidFill>
                  <a:srgbClr val="4C74CC"/>
                </a:solidFill>
              </a:rPr>
              <a:t>:</a:t>
            </a: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alert(“</a:t>
            </a:r>
            <a:r>
              <a:rPr lang="ko-KR" altLang="en-US" sz="1400" b="1" dirty="0">
                <a:solidFill>
                  <a:srgbClr val="4C74CC"/>
                </a:solidFill>
              </a:rPr>
              <a:t>비밀번호는 최소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 이상이어야 하며</a:t>
            </a:r>
            <a:r>
              <a:rPr lang="en-US" altLang="ko-KR" sz="1400" b="1" dirty="0">
                <a:solidFill>
                  <a:srgbClr val="4C74CC"/>
                </a:solidFill>
              </a:rPr>
              <a:t>, </a:t>
            </a:r>
            <a:r>
              <a:rPr lang="ko-KR" altLang="en-US" sz="1400" b="1" dirty="0">
                <a:solidFill>
                  <a:srgbClr val="4C74CC"/>
                </a:solidFill>
              </a:rPr>
              <a:t>특수문자를 포함해야 합니다</a:t>
            </a:r>
            <a:r>
              <a:rPr lang="en-US" altLang="ko-KR" sz="1400" b="1" dirty="0">
                <a:solidFill>
                  <a:srgbClr val="4C74CC"/>
                </a:solidFill>
              </a:rPr>
              <a:t>.”); </a:t>
            </a:r>
          </a:p>
          <a:p>
            <a:r>
              <a:rPr lang="ko-KR" altLang="en-US" sz="1400" b="1" dirty="0">
                <a:solidFill>
                  <a:srgbClr val="4C74CC"/>
                </a:solidFill>
              </a:rPr>
              <a:t>호출 후 리셋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FAFDE-5665-4339-B7E4-5097CDCD1EAD}"/>
              </a:ext>
            </a:extLst>
          </p:cNvPr>
          <p:cNvSpPr txBox="1"/>
          <p:nvPr/>
        </p:nvSpPr>
        <p:spPr>
          <a:xfrm>
            <a:off x="7079604" y="5877027"/>
            <a:ext cx="259492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 변경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DE5F3F-1F80-4D13-968F-463574404DD4}"/>
              </a:ext>
            </a:extLst>
          </p:cNvPr>
          <p:cNvSpPr/>
          <p:nvPr/>
        </p:nvSpPr>
        <p:spPr>
          <a:xfrm>
            <a:off x="5259535" y="5453001"/>
            <a:ext cx="6246665" cy="19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7BCA15-FCD4-4F46-83A7-838921302082}"/>
              </a:ext>
            </a:extLst>
          </p:cNvPr>
          <p:cNvCxnSpPr>
            <a:cxnSpLocks/>
          </p:cNvCxnSpPr>
          <p:nvPr/>
        </p:nvCxnSpPr>
        <p:spPr>
          <a:xfrm>
            <a:off x="3024558" y="3429000"/>
            <a:ext cx="0" cy="9011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6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5614503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일반</a:t>
            </a:r>
            <a:r>
              <a:rPr lang="en-US" altLang="ko-KR" sz="2400" b="1" dirty="0">
                <a:solidFill>
                  <a:srgbClr val="4C74CC"/>
                </a:solidFill>
              </a:rPr>
              <a:t>/</a:t>
            </a:r>
            <a:r>
              <a:rPr lang="ko-KR" altLang="en-US" sz="2400" b="1" dirty="0">
                <a:solidFill>
                  <a:srgbClr val="4C74CC"/>
                </a:solidFill>
              </a:rPr>
              <a:t> 카카오 사용자 회원탈퇴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725F34-A7B1-4A15-8EEC-92814664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514" y="1888513"/>
            <a:ext cx="5309845" cy="330200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770439-EE87-438B-B9AE-DF5EE5D7C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932041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5C2E41-D29A-4519-97C9-980AA6A23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24" y="3176657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5D7133-85CF-4DE9-BFE1-933A54F8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5829196"/>
            <a:ext cx="7617041" cy="914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65FA12-EA60-47F4-9EE5-EA2489162E6A}"/>
              </a:ext>
            </a:extLst>
          </p:cNvPr>
          <p:cNvSpPr/>
          <p:nvPr/>
        </p:nvSpPr>
        <p:spPr>
          <a:xfrm>
            <a:off x="2586514" y="5964330"/>
            <a:ext cx="404336" cy="766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81010-432B-44E9-A335-D54C7888D3F8}"/>
              </a:ext>
            </a:extLst>
          </p:cNvPr>
          <p:cNvSpPr txBox="1"/>
          <p:nvPr/>
        </p:nvSpPr>
        <p:spPr>
          <a:xfrm>
            <a:off x="7562172" y="2117411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비밀번호가 올바르지 않을 경우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14E33-F1A8-497D-8CA6-F2B83D791811}"/>
              </a:ext>
            </a:extLst>
          </p:cNvPr>
          <p:cNvSpPr txBox="1"/>
          <p:nvPr/>
        </p:nvSpPr>
        <p:spPr>
          <a:xfrm>
            <a:off x="7525956" y="5080278"/>
            <a:ext cx="353158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호출하여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탈퇴 여부를 재확인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EF896-2C6E-4050-9834-E9EAC140F011}"/>
              </a:ext>
            </a:extLst>
          </p:cNvPr>
          <p:cNvSpPr txBox="1"/>
          <p:nvPr/>
        </p:nvSpPr>
        <p:spPr>
          <a:xfrm>
            <a:off x="3148544" y="5201203"/>
            <a:ext cx="373122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회원탈퇴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사용자</a:t>
            </a:r>
            <a:r>
              <a:rPr lang="en-US" altLang="ko-KR" b="1" dirty="0">
                <a:solidFill>
                  <a:srgbClr val="4C74CC"/>
                </a:solidFill>
              </a:rPr>
              <a:t>(</a:t>
            </a:r>
            <a:r>
              <a:rPr lang="ko-KR" altLang="en-US" b="1" dirty="0">
                <a:solidFill>
                  <a:srgbClr val="4C74CC"/>
                </a:solidFill>
              </a:rPr>
              <a:t>김어린이</a:t>
            </a:r>
            <a:r>
              <a:rPr lang="en-US" altLang="ko-KR" b="1" dirty="0">
                <a:solidFill>
                  <a:srgbClr val="4C74CC"/>
                </a:solidFill>
              </a:rPr>
              <a:t>)</a:t>
            </a:r>
            <a:r>
              <a:rPr lang="ko-KR" altLang="en-US" b="1" dirty="0">
                <a:solidFill>
                  <a:srgbClr val="4C74CC"/>
                </a:solidFill>
              </a:rPr>
              <a:t>가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r>
              <a:rPr lang="ko-KR" altLang="en-US" b="1" dirty="0">
                <a:solidFill>
                  <a:srgbClr val="4C74CC"/>
                </a:solidFill>
              </a:rPr>
              <a:t>에서 삭제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5827813-E441-46DD-AA67-B58D17B5D586}"/>
              </a:ext>
            </a:extLst>
          </p:cNvPr>
          <p:cNvCxnSpPr/>
          <p:nvPr/>
        </p:nvCxnSpPr>
        <p:spPr>
          <a:xfrm flipV="1">
            <a:off x="2733591" y="5467555"/>
            <a:ext cx="443982" cy="429208"/>
          </a:xfrm>
          <a:prstGeom prst="bentConnector3">
            <a:avLst>
              <a:gd name="adj1" fmla="val -47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4AB3F-F21B-448B-BB26-EF247F51CADB}"/>
              </a:ext>
            </a:extLst>
          </p:cNvPr>
          <p:cNvSpPr/>
          <p:nvPr/>
        </p:nvSpPr>
        <p:spPr>
          <a:xfrm>
            <a:off x="4274344" y="2153065"/>
            <a:ext cx="265906" cy="11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0E8440-8251-4F76-B99E-7CC82E0C381E}"/>
              </a:ext>
            </a:extLst>
          </p:cNvPr>
          <p:cNvCxnSpPr>
            <a:cxnSpLocks/>
          </p:cNvCxnSpPr>
          <p:nvPr/>
        </p:nvCxnSpPr>
        <p:spPr>
          <a:xfrm flipV="1">
            <a:off x="6386456" y="2188783"/>
            <a:ext cx="849471" cy="52109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89FF7-1CB3-4CA6-B8B9-6A3A61497414}"/>
              </a:ext>
            </a:extLst>
          </p:cNvPr>
          <p:cNvCxnSpPr>
            <a:cxnSpLocks/>
          </p:cNvCxnSpPr>
          <p:nvPr/>
        </p:nvCxnSpPr>
        <p:spPr>
          <a:xfrm>
            <a:off x="6408184" y="4118408"/>
            <a:ext cx="803005" cy="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751099-6DDE-4812-A492-C9998DD953AD}"/>
              </a:ext>
            </a:extLst>
          </p:cNvPr>
          <p:cNvSpPr txBox="1"/>
          <p:nvPr/>
        </p:nvSpPr>
        <p:spPr>
          <a:xfrm>
            <a:off x="6188960" y="1762314"/>
            <a:ext cx="130863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일치하지 않을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DAD9A-0A88-4937-9327-AFBCF3DC0938}"/>
              </a:ext>
            </a:extLst>
          </p:cNvPr>
          <p:cNvSpPr txBox="1"/>
          <p:nvPr/>
        </p:nvSpPr>
        <p:spPr>
          <a:xfrm>
            <a:off x="6356667" y="4231241"/>
            <a:ext cx="9090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비밀번호가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일치할 경우</a:t>
            </a:r>
          </a:p>
        </p:txBody>
      </p:sp>
    </p:spTree>
    <p:extLst>
      <p:ext uri="{BB962C8B-B14F-4D97-AF65-F5344CB8AC3E}">
        <p14:creationId xmlns:p14="http://schemas.microsoft.com/office/powerpoint/2010/main" val="4036940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조회 및 좌석 선택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183380-2660-43A1-8909-2DD19F54F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4" y="2117411"/>
            <a:ext cx="4560704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E37C7-5040-4CB1-B51D-5CA6DABD3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0" y="2117410"/>
            <a:ext cx="4234612" cy="387116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F7795E0-545E-497F-AAB9-40A3BE3F9245}"/>
              </a:ext>
            </a:extLst>
          </p:cNvPr>
          <p:cNvCxnSpPr>
            <a:cxnSpLocks/>
          </p:cNvCxnSpPr>
          <p:nvPr/>
        </p:nvCxnSpPr>
        <p:spPr>
          <a:xfrm flipV="1">
            <a:off x="2698049" y="3676356"/>
            <a:ext cx="4294810" cy="548296"/>
          </a:xfrm>
          <a:prstGeom prst="bentConnector3">
            <a:avLst>
              <a:gd name="adj1" fmla="val 4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228173-4096-469A-8641-B51E4E9863BC}"/>
              </a:ext>
            </a:extLst>
          </p:cNvPr>
          <p:cNvSpPr/>
          <p:nvPr/>
        </p:nvSpPr>
        <p:spPr>
          <a:xfrm>
            <a:off x="2521266" y="4246878"/>
            <a:ext cx="243458" cy="12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07500-1205-4D2B-A08F-8CA6B2F831DB}"/>
              </a:ext>
            </a:extLst>
          </p:cNvPr>
          <p:cNvSpPr txBox="1"/>
          <p:nvPr/>
        </p:nvSpPr>
        <p:spPr>
          <a:xfrm>
            <a:off x="3460331" y="3265560"/>
            <a:ext cx="373122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버튼 클릭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5B285-DEA8-4065-BA4C-7EC9DFBAF306}"/>
              </a:ext>
            </a:extLst>
          </p:cNvPr>
          <p:cNvSpPr txBox="1"/>
          <p:nvPr/>
        </p:nvSpPr>
        <p:spPr>
          <a:xfrm>
            <a:off x="219261" y="6090084"/>
            <a:ext cx="701710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열차 구분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도착역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출발일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시간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탑승인원 등을 체크하고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버튼을 클릭 시 해당 조건에 맞는 열차의 목록이 출력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3F99C-5A24-48FE-9E32-3D730F791087}"/>
              </a:ext>
            </a:extLst>
          </p:cNvPr>
          <p:cNvSpPr txBox="1"/>
          <p:nvPr/>
        </p:nvSpPr>
        <p:spPr>
          <a:xfrm>
            <a:off x="8357315" y="6050563"/>
            <a:ext cx="199131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좌석 선택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CAD51D-3DD1-453D-9254-C30BAF46EDBB}"/>
              </a:ext>
            </a:extLst>
          </p:cNvPr>
          <p:cNvSpPr/>
          <p:nvPr/>
        </p:nvSpPr>
        <p:spPr>
          <a:xfrm>
            <a:off x="2406774" y="3940909"/>
            <a:ext cx="207840" cy="12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6030131-ADDC-4A34-A766-612097C7763E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086482" y="4003458"/>
            <a:ext cx="320292" cy="20866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AA87B0-2E4A-43CD-B6CC-8B02F4391495}"/>
              </a:ext>
            </a:extLst>
          </p:cNvPr>
          <p:cNvSpPr/>
          <p:nvPr/>
        </p:nvSpPr>
        <p:spPr>
          <a:xfrm>
            <a:off x="7898064" y="3356926"/>
            <a:ext cx="496635" cy="22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848434A-77A3-4504-8EFB-0C6E5A77CA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8988" y="3615307"/>
            <a:ext cx="218476" cy="196310"/>
          </a:xfrm>
          <a:prstGeom prst="bentConnector3">
            <a:avLst>
              <a:gd name="adj1" fmla="val 965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515B2A-13E9-44D9-A935-5689469B9EC0}"/>
              </a:ext>
            </a:extLst>
          </p:cNvPr>
          <p:cNvSpPr txBox="1"/>
          <p:nvPr/>
        </p:nvSpPr>
        <p:spPr>
          <a:xfrm>
            <a:off x="8067977" y="3646552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호차 클릭 시 선택된 호차는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녹색으로 변경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8A7A8FA-2AD6-42F7-8D73-B68E5F0DE381}"/>
              </a:ext>
            </a:extLst>
          </p:cNvPr>
          <p:cNvCxnSpPr>
            <a:cxnSpLocks/>
          </p:cNvCxnSpPr>
          <p:nvPr/>
        </p:nvCxnSpPr>
        <p:spPr>
          <a:xfrm flipH="1">
            <a:off x="8209908" y="5271616"/>
            <a:ext cx="485210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335BD7-3B99-48D1-94ED-3B5BFF82FBDF}"/>
              </a:ext>
            </a:extLst>
          </p:cNvPr>
          <p:cNvSpPr/>
          <p:nvPr/>
        </p:nvSpPr>
        <p:spPr>
          <a:xfrm>
            <a:off x="7799908" y="5191423"/>
            <a:ext cx="346473" cy="18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FC120D-170D-4E88-A72A-3A216F3BD42C}"/>
              </a:ext>
            </a:extLst>
          </p:cNvPr>
          <p:cNvSpPr txBox="1"/>
          <p:nvPr/>
        </p:nvSpPr>
        <p:spPr>
          <a:xfrm>
            <a:off x="8648959" y="5054391"/>
            <a:ext cx="205729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선택된 좌석번호가 출력</a:t>
            </a:r>
          </a:p>
        </p:txBody>
      </p:sp>
    </p:spTree>
    <p:extLst>
      <p:ext uri="{BB962C8B-B14F-4D97-AF65-F5344CB8AC3E}">
        <p14:creationId xmlns:p14="http://schemas.microsoft.com/office/powerpoint/2010/main" val="4184029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 예매 및 결제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A95D9F-A633-41DE-87EA-3C64883C7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2269742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1561B5-25D5-4CE8-B886-952DEC17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0" y="4110328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96E713-FCA8-4A7B-BD18-BF260C2D95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224803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7ADA91-C069-4457-915E-1AD3B5824D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80" y="4110327"/>
            <a:ext cx="2918668" cy="15809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0AEFCB-B123-4CF8-B04B-9D026D674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3" y="6057867"/>
            <a:ext cx="7574280" cy="5331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E19212-0B8C-4F3E-91BE-213C28CFAE2B}"/>
              </a:ext>
            </a:extLst>
          </p:cNvPr>
          <p:cNvSpPr txBox="1"/>
          <p:nvPr/>
        </p:nvSpPr>
        <p:spPr>
          <a:xfrm>
            <a:off x="972502" y="1874182"/>
            <a:ext cx="317858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좌석 선택 페이지에서 좌석 예매하기 버튼 클릭 시 아래의 페이지로 이동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76D12D8-E0B8-4BC7-8BC7-C8499183C0A2}"/>
              </a:ext>
            </a:extLst>
          </p:cNvPr>
          <p:cNvCxnSpPr>
            <a:cxnSpLocks/>
          </p:cNvCxnSpPr>
          <p:nvPr/>
        </p:nvCxnSpPr>
        <p:spPr>
          <a:xfrm>
            <a:off x="4281221" y="3067653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3E9E0F6-E983-4DFC-A3EB-EFF9883F2636}"/>
              </a:ext>
            </a:extLst>
          </p:cNvPr>
          <p:cNvSpPr txBox="1"/>
          <p:nvPr/>
        </p:nvSpPr>
        <p:spPr>
          <a:xfrm>
            <a:off x="4948414" y="2641701"/>
            <a:ext cx="197408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결제하기 클릭 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2559BD-E0F2-45DA-B469-D29C76FE985F}"/>
              </a:ext>
            </a:extLst>
          </p:cNvPr>
          <p:cNvCxnSpPr>
            <a:cxnSpLocks/>
          </p:cNvCxnSpPr>
          <p:nvPr/>
        </p:nvCxnSpPr>
        <p:spPr>
          <a:xfrm>
            <a:off x="9331089" y="3809930"/>
            <a:ext cx="0" cy="2686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5AE3C3-A529-4D97-B511-E1F7F0DD2258}"/>
              </a:ext>
            </a:extLst>
          </p:cNvPr>
          <p:cNvCxnSpPr>
            <a:cxnSpLocks/>
          </p:cNvCxnSpPr>
          <p:nvPr/>
        </p:nvCxnSpPr>
        <p:spPr>
          <a:xfrm flipH="1">
            <a:off x="4281221" y="4973242"/>
            <a:ext cx="33084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93200C-55D0-4CA1-B45C-463FAB921FE0}"/>
              </a:ext>
            </a:extLst>
          </p:cNvPr>
          <p:cNvSpPr txBox="1"/>
          <p:nvPr/>
        </p:nvSpPr>
        <p:spPr>
          <a:xfrm>
            <a:off x="5445803" y="4545981"/>
            <a:ext cx="130039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결제완료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13D97B1-73F9-4C1E-A430-53AC692A8A07}"/>
              </a:ext>
            </a:extLst>
          </p:cNvPr>
          <p:cNvCxnSpPr>
            <a:cxnSpLocks/>
          </p:cNvCxnSpPr>
          <p:nvPr/>
        </p:nvCxnSpPr>
        <p:spPr>
          <a:xfrm flipH="1">
            <a:off x="8034064" y="6415292"/>
            <a:ext cx="436836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0EDDF1-9789-49F2-A27E-B9AFF3F5EAEC}"/>
              </a:ext>
            </a:extLst>
          </p:cNvPr>
          <p:cNvSpPr txBox="1"/>
          <p:nvPr/>
        </p:nvSpPr>
        <p:spPr>
          <a:xfrm>
            <a:off x="8470900" y="6153682"/>
            <a:ext cx="26796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결제가 완료되면 발권이 완료되고</a:t>
            </a:r>
            <a:r>
              <a:rPr lang="en-US" altLang="ko-KR" sz="1400" b="1" dirty="0">
                <a:solidFill>
                  <a:srgbClr val="4C74CC"/>
                </a:solidFill>
              </a:rPr>
              <a:t>, DB</a:t>
            </a:r>
            <a:r>
              <a:rPr lang="ko-KR" altLang="en-US" sz="1400" b="1" dirty="0">
                <a:solidFill>
                  <a:srgbClr val="4C74CC"/>
                </a:solidFill>
              </a:rPr>
              <a:t>에 해당 정보가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91B6D5-895C-411C-A7B6-5BBE083C0731}"/>
              </a:ext>
            </a:extLst>
          </p:cNvPr>
          <p:cNvSpPr/>
          <p:nvPr/>
        </p:nvSpPr>
        <p:spPr>
          <a:xfrm>
            <a:off x="9264430" y="3710507"/>
            <a:ext cx="105835" cy="84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596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예매관리</a:t>
            </a:r>
            <a:r>
              <a:rPr lang="en-US" altLang="ko-KR" sz="2400" b="1" dirty="0">
                <a:solidFill>
                  <a:srgbClr val="4C74CC"/>
                </a:solidFill>
              </a:rPr>
              <a:t>, </a:t>
            </a:r>
            <a:r>
              <a:rPr lang="ko-KR" altLang="en-US" sz="2400" b="1" dirty="0">
                <a:solidFill>
                  <a:srgbClr val="4C74CC"/>
                </a:solidFill>
              </a:rPr>
              <a:t>이용내역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열차 예매 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1DEEE8-C323-4296-B25B-B6B8485CA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15" y="2636352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0FB585-A37D-45F1-A7BA-EA9B80073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9" y="999301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B851C4-55CD-4024-B6FD-CA4F5E56E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8" y="3797375"/>
            <a:ext cx="3884747" cy="210423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3ACF80-1D29-40FC-B366-09CA70201F9A}"/>
              </a:ext>
            </a:extLst>
          </p:cNvPr>
          <p:cNvSpPr txBox="1"/>
          <p:nvPr/>
        </p:nvSpPr>
        <p:spPr>
          <a:xfrm>
            <a:off x="1339273" y="4745599"/>
            <a:ext cx="405364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발권완료 후 예매관리 페이지로 오면</a:t>
            </a:r>
            <a:br>
              <a:rPr lang="en-US" altLang="ko-KR" b="1" dirty="0">
                <a:solidFill>
                  <a:srgbClr val="4C74CC"/>
                </a:solidFill>
              </a:rPr>
            </a:br>
            <a:r>
              <a:rPr lang="ko-KR" altLang="en-US" b="1" dirty="0">
                <a:solidFill>
                  <a:srgbClr val="4C74CC"/>
                </a:solidFill>
              </a:rPr>
              <a:t>예매했던 승차권의 정보 확인이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D92B3-836B-41A7-BACD-3804F41E91C4}"/>
              </a:ext>
            </a:extLst>
          </p:cNvPr>
          <p:cNvSpPr txBox="1"/>
          <p:nvPr/>
        </p:nvSpPr>
        <p:spPr>
          <a:xfrm>
            <a:off x="7552282" y="3083386"/>
            <a:ext cx="24007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날짜 선택 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조회 버튼 클릭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31B0373-6714-400C-9BE7-D45B7197A861}"/>
              </a:ext>
            </a:extLst>
          </p:cNvPr>
          <p:cNvCxnSpPr>
            <a:cxnSpLocks/>
          </p:cNvCxnSpPr>
          <p:nvPr/>
        </p:nvCxnSpPr>
        <p:spPr>
          <a:xfrm>
            <a:off x="9591481" y="2310891"/>
            <a:ext cx="0" cy="144723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E9FADE3-27A7-4D28-A7C0-9BA278BD5F5A}"/>
              </a:ext>
            </a:extLst>
          </p:cNvPr>
          <p:cNvSpPr txBox="1"/>
          <p:nvPr/>
        </p:nvSpPr>
        <p:spPr>
          <a:xfrm>
            <a:off x="7234788" y="5901613"/>
            <a:ext cx="35856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이용내역에서는 기간별 발권 및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내역 확인이 가능</a:t>
            </a:r>
          </a:p>
        </p:txBody>
      </p:sp>
    </p:spTree>
    <p:extLst>
      <p:ext uri="{BB962C8B-B14F-4D97-AF65-F5344CB8AC3E}">
        <p14:creationId xmlns:p14="http://schemas.microsoft.com/office/powerpoint/2010/main" val="4192061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승차권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환불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D959CF-A0B0-4FFC-AE9C-A56774D47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51C69-627E-4F2E-A51F-BC8A408BB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1980836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CE4D94-9225-41D4-8E9B-6BAF672A0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5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ACC7E-7074-4070-A1EA-A3BD5A0778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6" y="424344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0C2353-B03B-44C7-9B84-5B6EA5BC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10" y="2289413"/>
            <a:ext cx="2543712" cy="75322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6BA95-203D-4400-8E18-F627F64AB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" y="6411709"/>
            <a:ext cx="11511881" cy="20724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F425B8-4B1F-4070-846C-5D1A913ABE32}"/>
              </a:ext>
            </a:extLst>
          </p:cNvPr>
          <p:cNvCxnSpPr>
            <a:cxnSpLocks/>
          </p:cNvCxnSpPr>
          <p:nvPr/>
        </p:nvCxnSpPr>
        <p:spPr>
          <a:xfrm flipV="1">
            <a:off x="3387314" y="2949041"/>
            <a:ext cx="0" cy="2417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B24090-DE68-4DB1-81E5-DF4271153C05}"/>
              </a:ext>
            </a:extLst>
          </p:cNvPr>
          <p:cNvSpPr txBox="1"/>
          <p:nvPr/>
        </p:nvSpPr>
        <p:spPr>
          <a:xfrm>
            <a:off x="2356624" y="3190795"/>
            <a:ext cx="1253352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환불 버튼 클릭 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8AC81-A77C-43EC-A53F-AEB47AC4769E}"/>
              </a:ext>
            </a:extLst>
          </p:cNvPr>
          <p:cNvCxnSpPr>
            <a:cxnSpLocks/>
          </p:cNvCxnSpPr>
          <p:nvPr/>
        </p:nvCxnSpPr>
        <p:spPr>
          <a:xfrm>
            <a:off x="4296720" y="2761633"/>
            <a:ext cx="80222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5685AF-0F52-40C2-BE75-2CCF11BF6537}"/>
              </a:ext>
            </a:extLst>
          </p:cNvPr>
          <p:cNvSpPr txBox="1"/>
          <p:nvPr/>
        </p:nvSpPr>
        <p:spPr>
          <a:xfrm>
            <a:off x="8661576" y="3118931"/>
            <a:ext cx="3341738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환불 페이지에서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환불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4F50BF-0255-4484-B8C8-682A75049196}"/>
              </a:ext>
            </a:extLst>
          </p:cNvPr>
          <p:cNvCxnSpPr>
            <a:cxnSpLocks/>
          </p:cNvCxnSpPr>
          <p:nvPr/>
        </p:nvCxnSpPr>
        <p:spPr>
          <a:xfrm>
            <a:off x="8708070" y="2761633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F9EE00-0AD9-4527-A360-6196888B24BC}"/>
              </a:ext>
            </a:extLst>
          </p:cNvPr>
          <p:cNvSpPr/>
          <p:nvPr/>
        </p:nvSpPr>
        <p:spPr>
          <a:xfrm>
            <a:off x="780375" y="4119289"/>
            <a:ext cx="7850205" cy="1980531"/>
          </a:xfrm>
          <a:prstGeom prst="rect">
            <a:avLst/>
          </a:prstGeom>
          <a:noFill/>
          <a:ln w="28575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FE7C0EA-4F8C-4723-9F5A-E8202A203CCF}"/>
              </a:ext>
            </a:extLst>
          </p:cNvPr>
          <p:cNvCxnSpPr>
            <a:cxnSpLocks/>
          </p:cNvCxnSpPr>
          <p:nvPr/>
        </p:nvCxnSpPr>
        <p:spPr>
          <a:xfrm>
            <a:off x="8630580" y="4528440"/>
            <a:ext cx="51342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DC816B-A789-4BA7-A78E-C3420945E930}"/>
              </a:ext>
            </a:extLst>
          </p:cNvPr>
          <p:cNvSpPr txBox="1"/>
          <p:nvPr/>
        </p:nvSpPr>
        <p:spPr>
          <a:xfrm>
            <a:off x="9166295" y="4274627"/>
            <a:ext cx="254371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이용내역과 예매관리 페이지에서도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'</a:t>
            </a:r>
            <a:r>
              <a:rPr lang="ko-KR" altLang="en-US" b="1" dirty="0">
                <a:solidFill>
                  <a:srgbClr val="4C74CC"/>
                </a:solidFill>
              </a:rPr>
              <a:t>환불완료</a:t>
            </a:r>
            <a:r>
              <a:rPr lang="en-US" altLang="ko-KR" b="1" dirty="0">
                <a:solidFill>
                  <a:srgbClr val="4C74CC"/>
                </a:solidFill>
              </a:rPr>
              <a:t>＇</a:t>
            </a:r>
            <a:r>
              <a:rPr lang="ko-KR" altLang="en-US" b="1" dirty="0">
                <a:solidFill>
                  <a:srgbClr val="4C74CC"/>
                </a:solidFill>
              </a:rPr>
              <a:t>로 변경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64F31D-7020-40BD-9866-565C615B8936}"/>
              </a:ext>
            </a:extLst>
          </p:cNvPr>
          <p:cNvSpPr/>
          <p:nvPr/>
        </p:nvSpPr>
        <p:spPr>
          <a:xfrm>
            <a:off x="11419087" y="6354219"/>
            <a:ext cx="351876" cy="28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31FCBED-3774-46C2-B439-8846171CBB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440309" y="6088132"/>
            <a:ext cx="297209" cy="242195"/>
          </a:xfrm>
          <a:prstGeom prst="bentConnector3">
            <a:avLst>
              <a:gd name="adj1" fmla="val 1021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D61EDB-FEA6-415C-AD04-2C675FB3E0FB}"/>
              </a:ext>
            </a:extLst>
          </p:cNvPr>
          <p:cNvSpPr txBox="1"/>
          <p:nvPr/>
        </p:nvSpPr>
        <p:spPr>
          <a:xfrm>
            <a:off x="9816402" y="5884195"/>
            <a:ext cx="165327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C74CC"/>
                </a:solidFill>
              </a:rPr>
              <a:t>refund </a:t>
            </a:r>
            <a:r>
              <a:rPr lang="ko-KR" altLang="en-US" sz="1000" b="1" dirty="0">
                <a:solidFill>
                  <a:srgbClr val="4C74CC"/>
                </a:solidFill>
              </a:rPr>
              <a:t>필드에 </a:t>
            </a:r>
            <a:r>
              <a:rPr lang="en-US" altLang="ko-KR" sz="1000" b="1" dirty="0">
                <a:solidFill>
                  <a:srgbClr val="4C74CC"/>
                </a:solidFill>
              </a:rPr>
              <a:t>'Y'</a:t>
            </a:r>
            <a:r>
              <a:rPr lang="ko-KR" altLang="en-US" sz="1000" b="1" dirty="0">
                <a:solidFill>
                  <a:srgbClr val="4C74CC"/>
                </a:solidFill>
              </a:rPr>
              <a:t>로 저장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en-US" altLang="ko-KR" sz="1000" b="1" dirty="0">
                <a:solidFill>
                  <a:srgbClr val="4C74CC"/>
                </a:solidFill>
              </a:rPr>
              <a:t>('</a:t>
            </a:r>
            <a:r>
              <a:rPr lang="ko-KR" altLang="en-US" sz="1000" b="1" dirty="0">
                <a:solidFill>
                  <a:srgbClr val="4C74CC"/>
                </a:solidFill>
              </a:rPr>
              <a:t>환불완료</a:t>
            </a:r>
            <a:r>
              <a:rPr lang="en-US" altLang="ko-KR" sz="1000" b="1" dirty="0">
                <a:solidFill>
                  <a:srgbClr val="4C74CC"/>
                </a:solidFill>
              </a:rPr>
              <a:t>'</a:t>
            </a:r>
            <a:r>
              <a:rPr lang="ko-KR" altLang="en-US" sz="1000" b="1" dirty="0">
                <a:solidFill>
                  <a:srgbClr val="4C74CC"/>
                </a:solidFill>
              </a:rPr>
              <a:t>를 나타냄</a:t>
            </a:r>
            <a:r>
              <a:rPr lang="en-US" altLang="ko-KR" sz="1000" b="1" dirty="0">
                <a:solidFill>
                  <a:srgbClr val="4C74CC"/>
                </a:solidFill>
              </a:rPr>
              <a:t>)</a:t>
            </a:r>
            <a:endParaRPr lang="ko-KR" altLang="en-US" sz="1000" b="1" dirty="0">
              <a:solidFill>
                <a:srgbClr val="4C74C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6DAD9F-26E5-44DA-A675-399303B25778}"/>
              </a:ext>
            </a:extLst>
          </p:cNvPr>
          <p:cNvSpPr/>
          <p:nvPr/>
        </p:nvSpPr>
        <p:spPr>
          <a:xfrm>
            <a:off x="7654941" y="5130252"/>
            <a:ext cx="170449" cy="9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645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게시판 목록 공통 </a:t>
            </a:r>
            <a:r>
              <a:rPr lang="en-US" altLang="ko-KR" sz="2400" b="1" dirty="0">
                <a:solidFill>
                  <a:srgbClr val="4C74CC"/>
                </a:solidFill>
              </a:rPr>
              <a:t>– </a:t>
            </a:r>
            <a:r>
              <a:rPr lang="ko-KR" altLang="en-US" sz="2400" b="1" dirty="0">
                <a:solidFill>
                  <a:srgbClr val="4C74CC"/>
                </a:solidFill>
              </a:rPr>
              <a:t>검색 기능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1B3EC4-04C8-4304-96B8-8687C1C4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6" y="2041803"/>
            <a:ext cx="8524567" cy="43421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8B7583-1A5A-4C02-9D2D-919AB1486077}"/>
              </a:ext>
            </a:extLst>
          </p:cNvPr>
          <p:cNvCxnSpPr>
            <a:cxnSpLocks/>
          </p:cNvCxnSpPr>
          <p:nvPr/>
        </p:nvCxnSpPr>
        <p:spPr>
          <a:xfrm flipH="1">
            <a:off x="2906040" y="3569979"/>
            <a:ext cx="557939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34243-DB36-4DAA-AB34-8BB2B893C891}"/>
              </a:ext>
            </a:extLst>
          </p:cNvPr>
          <p:cNvSpPr/>
          <p:nvPr/>
        </p:nvSpPr>
        <p:spPr>
          <a:xfrm>
            <a:off x="6823238" y="3880819"/>
            <a:ext cx="335695" cy="196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EF826D-22E9-43B5-B097-C153853DFCE0}"/>
              </a:ext>
            </a:extLst>
          </p:cNvPr>
          <p:cNvCxnSpPr>
            <a:cxnSpLocks/>
          </p:cNvCxnSpPr>
          <p:nvPr/>
        </p:nvCxnSpPr>
        <p:spPr>
          <a:xfrm>
            <a:off x="6991085" y="4097526"/>
            <a:ext cx="0" cy="463156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2B9713-0FBA-43FC-82E8-0AB4527075AD}"/>
              </a:ext>
            </a:extLst>
          </p:cNvPr>
          <p:cNvSpPr txBox="1"/>
          <p:nvPr/>
        </p:nvSpPr>
        <p:spPr>
          <a:xfrm>
            <a:off x="379365" y="3265569"/>
            <a:ext cx="266206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분류를 선택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예</a:t>
            </a:r>
            <a:r>
              <a:rPr lang="en-US" altLang="ko-KR" sz="1600" b="1" dirty="0">
                <a:solidFill>
                  <a:srgbClr val="4C74CC"/>
                </a:solidFill>
              </a:rPr>
              <a:t>) </a:t>
            </a:r>
            <a:r>
              <a:rPr lang="ko-KR" altLang="en-US" sz="1600" b="1" dirty="0">
                <a:solidFill>
                  <a:srgbClr val="4C74CC"/>
                </a:solidFill>
              </a:rPr>
              <a:t>제목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내용</a:t>
            </a:r>
            <a:r>
              <a:rPr lang="en-US" altLang="ko-KR" sz="1600" b="1" dirty="0">
                <a:solidFill>
                  <a:srgbClr val="4C74CC"/>
                </a:solidFill>
              </a:rPr>
              <a:t>, </a:t>
            </a:r>
            <a:r>
              <a:rPr lang="ko-KR" altLang="en-US" sz="1600" b="1" dirty="0">
                <a:solidFill>
                  <a:srgbClr val="4C74CC"/>
                </a:solidFill>
              </a:rPr>
              <a:t>작성자 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B5A44F-A39D-4E5E-AC92-40A3D394F798}"/>
              </a:ext>
            </a:extLst>
          </p:cNvPr>
          <p:cNvSpPr/>
          <p:nvPr/>
        </p:nvSpPr>
        <p:spPr>
          <a:xfrm>
            <a:off x="3473449" y="3476191"/>
            <a:ext cx="664597" cy="211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7491FC-A044-4D2A-84B8-1615DDF8B358}"/>
              </a:ext>
            </a:extLst>
          </p:cNvPr>
          <p:cNvCxnSpPr>
            <a:cxnSpLocks/>
          </p:cNvCxnSpPr>
          <p:nvPr/>
        </p:nvCxnSpPr>
        <p:spPr>
          <a:xfrm flipV="1">
            <a:off x="4603750" y="3223648"/>
            <a:ext cx="324711" cy="227758"/>
          </a:xfrm>
          <a:prstGeom prst="bentConnector3">
            <a:avLst>
              <a:gd name="adj1" fmla="val 11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E0FEABF-F577-4E1E-BFE2-32574DDAA3D1}"/>
              </a:ext>
            </a:extLst>
          </p:cNvPr>
          <p:cNvSpPr txBox="1"/>
          <p:nvPr/>
        </p:nvSpPr>
        <p:spPr>
          <a:xfrm>
            <a:off x="4912963" y="3037045"/>
            <a:ext cx="2886298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검색하고 싶은 키워드를 작성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0E6DD2-E991-4B2A-A87D-878A6A8F2FBD}"/>
              </a:ext>
            </a:extLst>
          </p:cNvPr>
          <p:cNvCxnSpPr>
            <a:cxnSpLocks/>
          </p:cNvCxnSpPr>
          <p:nvPr/>
        </p:nvCxnSpPr>
        <p:spPr>
          <a:xfrm flipH="1">
            <a:off x="5004144" y="3665906"/>
            <a:ext cx="660897" cy="104180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3D5D1A-013D-44C1-87F3-51AB5E078B58}"/>
              </a:ext>
            </a:extLst>
          </p:cNvPr>
          <p:cNvSpPr/>
          <p:nvPr/>
        </p:nvSpPr>
        <p:spPr>
          <a:xfrm>
            <a:off x="5524499" y="3488891"/>
            <a:ext cx="273143" cy="16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F90E23-2EB3-4D91-A53F-47C9EAAA74AA}"/>
              </a:ext>
            </a:extLst>
          </p:cNvPr>
          <p:cNvSpPr txBox="1"/>
          <p:nvPr/>
        </p:nvSpPr>
        <p:spPr>
          <a:xfrm>
            <a:off x="2541720" y="4774505"/>
            <a:ext cx="329720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 선택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작성이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완료되었으면 해당 조건으로 검색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6FC81E-FCB3-40FF-B337-7AFDE2AD7C63}"/>
              </a:ext>
            </a:extLst>
          </p:cNvPr>
          <p:cNvSpPr txBox="1"/>
          <p:nvPr/>
        </p:nvSpPr>
        <p:spPr>
          <a:xfrm>
            <a:off x="6010271" y="4602886"/>
            <a:ext cx="288629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분류</a:t>
            </a:r>
            <a:r>
              <a:rPr lang="en-US" altLang="ko-KR" sz="1600" b="1" dirty="0">
                <a:solidFill>
                  <a:srgbClr val="4C74CC"/>
                </a:solidFill>
              </a:rPr>
              <a:t>-</a:t>
            </a:r>
            <a:r>
              <a:rPr lang="ko-KR" altLang="en-US" sz="1600" b="1" dirty="0">
                <a:solidFill>
                  <a:srgbClr val="4C74CC"/>
                </a:solidFill>
              </a:rPr>
              <a:t>키워드 조건에 일치하는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게시물이 검색됨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CECD55-4A06-4A4F-A0BE-E900D853006C}"/>
              </a:ext>
            </a:extLst>
          </p:cNvPr>
          <p:cNvSpPr/>
          <p:nvPr/>
        </p:nvSpPr>
        <p:spPr>
          <a:xfrm>
            <a:off x="4165679" y="3457929"/>
            <a:ext cx="1365169" cy="24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80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공지사항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26F08F0-ECC4-49C1-AED4-5DEE2D52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2" y="2106927"/>
            <a:ext cx="5153025" cy="263366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B98E2F-57AA-474B-B14E-0522A1269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897963"/>
            <a:ext cx="4814228" cy="260770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F308A3-0387-42EF-8F0B-8272EF051CA6}"/>
              </a:ext>
            </a:extLst>
          </p:cNvPr>
          <p:cNvSpPr/>
          <p:nvPr/>
        </p:nvSpPr>
        <p:spPr>
          <a:xfrm>
            <a:off x="4900160" y="2106928"/>
            <a:ext cx="730407" cy="27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142D40-2C0F-48E3-9B36-10117A5996FF}"/>
              </a:ext>
            </a:extLst>
          </p:cNvPr>
          <p:cNvCxnSpPr>
            <a:cxnSpLocks/>
          </p:cNvCxnSpPr>
          <p:nvPr/>
        </p:nvCxnSpPr>
        <p:spPr>
          <a:xfrm>
            <a:off x="5630567" y="2234690"/>
            <a:ext cx="1297175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6717136C-6221-43E2-93A1-DB8B71CC3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62" y="3826117"/>
            <a:ext cx="4814228" cy="256928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13457F1-06EF-4A10-94BC-7521E990B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0" y="5226811"/>
            <a:ext cx="6362700" cy="766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AF837D5-2CCE-4F0A-BD8F-8BE582BA91A6}"/>
              </a:ext>
            </a:extLst>
          </p:cNvPr>
          <p:cNvSpPr txBox="1"/>
          <p:nvPr/>
        </p:nvSpPr>
        <p:spPr>
          <a:xfrm>
            <a:off x="1335661" y="4740590"/>
            <a:ext cx="383742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메인 페이지에서 보이는 공지사항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51D5D7-8B63-4952-8B44-7AFB0A8D3AC8}"/>
              </a:ext>
            </a:extLst>
          </p:cNvPr>
          <p:cNvSpPr txBox="1"/>
          <p:nvPr/>
        </p:nvSpPr>
        <p:spPr>
          <a:xfrm>
            <a:off x="5596519" y="1933124"/>
            <a:ext cx="155350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더보기 버튼을 클릭 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DB3825-B4F6-43BC-B42F-EAB255B7578C}"/>
              </a:ext>
            </a:extLst>
          </p:cNvPr>
          <p:cNvCxnSpPr>
            <a:cxnSpLocks/>
          </p:cNvCxnSpPr>
          <p:nvPr/>
        </p:nvCxnSpPr>
        <p:spPr>
          <a:xfrm>
            <a:off x="8765455" y="2536825"/>
            <a:ext cx="0" cy="126365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EB8725-14C5-4AF3-A7D8-5D090C1E318D}"/>
              </a:ext>
            </a:extLst>
          </p:cNvPr>
          <p:cNvSpPr/>
          <p:nvPr/>
        </p:nvSpPr>
        <p:spPr>
          <a:xfrm>
            <a:off x="8204201" y="2414116"/>
            <a:ext cx="612774" cy="12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B893A8-8CF6-40AA-A9C2-F20D2914CFCB}"/>
              </a:ext>
            </a:extLst>
          </p:cNvPr>
          <p:cNvSpPr txBox="1"/>
          <p:nvPr/>
        </p:nvSpPr>
        <p:spPr>
          <a:xfrm>
            <a:off x="7130335" y="2944131"/>
            <a:ext cx="1752863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제목을 클릭 시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해당 공지사항의 상세정보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확인이 가능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709E914-9426-485C-8893-5F3ABEB5EF5F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840266" y="4835962"/>
            <a:ext cx="1297175" cy="15008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0FD031-EED7-4AE1-80C5-6F27F260A6C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4955520" y="5514198"/>
            <a:ext cx="593374" cy="82258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4A7310-48E9-4495-85DD-E6CB963524FF}"/>
              </a:ext>
            </a:extLst>
          </p:cNvPr>
          <p:cNvSpPr/>
          <p:nvPr/>
        </p:nvSpPr>
        <p:spPr>
          <a:xfrm>
            <a:off x="8137441" y="4761908"/>
            <a:ext cx="366479" cy="148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88DBF0-186E-45CA-93EF-E9CCC348C7EF}"/>
              </a:ext>
            </a:extLst>
          </p:cNvPr>
          <p:cNvSpPr txBox="1"/>
          <p:nvPr/>
        </p:nvSpPr>
        <p:spPr>
          <a:xfrm>
            <a:off x="5388072" y="6397815"/>
            <a:ext cx="155350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첨부파일을 클릭 시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파일의 다운로드도 가능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29CBCB-54C0-4EE5-82EA-78DF5B2F70E3}"/>
              </a:ext>
            </a:extLst>
          </p:cNvPr>
          <p:cNvSpPr/>
          <p:nvPr/>
        </p:nvSpPr>
        <p:spPr>
          <a:xfrm>
            <a:off x="3945124" y="5240049"/>
            <a:ext cx="2020792" cy="274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708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(FAQ)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8F720A-1D3E-4653-83AC-9F13710549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8" y="2117411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63D46D-1B9F-4C28-8410-1DD1CE4B7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78" y="2113757"/>
            <a:ext cx="4700546" cy="254612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606600" y="4836820"/>
            <a:ext cx="1256301" cy="3770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BE4D73-090A-4B93-9C73-172412E4BA3D}"/>
              </a:ext>
            </a:extLst>
          </p:cNvPr>
          <p:cNvSpPr txBox="1"/>
          <p:nvPr/>
        </p:nvSpPr>
        <p:spPr>
          <a:xfrm>
            <a:off x="8139095" y="4817968"/>
            <a:ext cx="163631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611695" y="5407375"/>
            <a:ext cx="334173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en-US" altLang="ko-KR" b="1" dirty="0">
                <a:solidFill>
                  <a:srgbClr val="4C74CC"/>
                </a:solidFill>
              </a:rPr>
              <a:t>FAQ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282564" y="3950494"/>
            <a:ext cx="0" cy="1322254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02157" y="3835466"/>
            <a:ext cx="164436" cy="11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44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고객센터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고객센터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4A5542-8EB6-46EB-AE01-C03680F83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8" y="1043562"/>
            <a:ext cx="4797378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3868520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FE2010-F1BB-495E-9CEB-5D3019404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2" y="2115585"/>
            <a:ext cx="4700542" cy="25461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유실물 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2302060" y="4740590"/>
            <a:ext cx="21304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CF89C-ED5A-4975-AFA8-7FDB32E5B059}"/>
              </a:ext>
            </a:extLst>
          </p:cNvPr>
          <p:cNvSpPr txBox="1"/>
          <p:nvPr/>
        </p:nvSpPr>
        <p:spPr>
          <a:xfrm>
            <a:off x="8371089" y="5372828"/>
            <a:ext cx="3662136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목록 버튼 클릭 시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목록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C2972-B309-4022-87B7-A5B8EA3BA965}"/>
              </a:ext>
            </a:extLst>
          </p:cNvPr>
          <p:cNvCxnSpPr>
            <a:cxnSpLocks/>
          </p:cNvCxnSpPr>
          <p:nvPr/>
        </p:nvCxnSpPr>
        <p:spPr>
          <a:xfrm>
            <a:off x="10307587" y="3744496"/>
            <a:ext cx="403979" cy="175740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9FA86-B4FD-4D32-A79E-8EEC9EF1BDC6}"/>
              </a:ext>
            </a:extLst>
          </p:cNvPr>
          <p:cNvSpPr/>
          <p:nvPr/>
        </p:nvSpPr>
        <p:spPr>
          <a:xfrm>
            <a:off x="10212423" y="3647569"/>
            <a:ext cx="155793" cy="11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6F1F8B-419A-4510-A0A5-7BBA52FAD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043810"/>
            <a:ext cx="4700545" cy="261607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D534C-68B9-4C46-B3EB-B995A32C1D1B}"/>
              </a:ext>
            </a:extLst>
          </p:cNvPr>
          <p:cNvSpPr txBox="1"/>
          <p:nvPr/>
        </p:nvSpPr>
        <p:spPr>
          <a:xfrm>
            <a:off x="8064492" y="4740590"/>
            <a:ext cx="256096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유실물 안내</a:t>
            </a:r>
            <a:r>
              <a:rPr lang="en-US" altLang="ko-KR" b="1" dirty="0">
                <a:solidFill>
                  <a:srgbClr val="4C74CC"/>
                </a:solidFill>
              </a:rPr>
              <a:t> </a:t>
            </a:r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</p:spTree>
    <p:extLst>
      <p:ext uri="{BB962C8B-B14F-4D97-AF65-F5344CB8AC3E}">
        <p14:creationId xmlns:p14="http://schemas.microsoft.com/office/powerpoint/2010/main" val="187537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491" y="2387918"/>
            <a:ext cx="10271018" cy="253877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052819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프로그램 실행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3625332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안내사항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E238A-4FB6-447C-8257-12F2BA2B3A73}"/>
              </a:ext>
            </a:extLst>
          </p:cNvPr>
          <p:cNvSpPr txBox="1"/>
          <p:nvPr/>
        </p:nvSpPr>
        <p:spPr>
          <a:xfrm>
            <a:off x="4618495" y="5906811"/>
            <a:ext cx="18811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안내사항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C0BA8-6A69-4F28-A68C-2B6B15932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11" y="1043562"/>
            <a:ext cx="4812876" cy="515251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7FC85-AA43-4226-A54A-8400541C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05" y="3866054"/>
            <a:ext cx="3496409" cy="124794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>
            <a:off x="3876298" y="4980498"/>
            <a:ext cx="4212464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8095110" y="4908066"/>
            <a:ext cx="917128" cy="130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876298" y="4583720"/>
            <a:ext cx="309828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버튼 클릭 시 다운로드가 가능</a:t>
            </a:r>
          </a:p>
        </p:txBody>
      </p:sp>
    </p:spTree>
    <p:extLst>
      <p:ext uri="{BB962C8B-B14F-4D97-AF65-F5344CB8AC3E}">
        <p14:creationId xmlns:p14="http://schemas.microsoft.com/office/powerpoint/2010/main" val="8681042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ED12C0A-4066-4146-AC05-E2ECE3CA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8" y="1901371"/>
            <a:ext cx="8228617" cy="429470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목록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>
            <a:off x="4696160" y="4558201"/>
            <a:ext cx="0" cy="61001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4585493" y="4379157"/>
            <a:ext cx="250362" cy="179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599911" y="5145447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일반 사용자는 질문을 작성할 수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있도록 등록 버튼이 노출됨</a:t>
            </a:r>
          </a:p>
        </p:txBody>
      </p:sp>
    </p:spTree>
    <p:extLst>
      <p:ext uri="{BB962C8B-B14F-4D97-AF65-F5344CB8AC3E}">
        <p14:creationId xmlns:p14="http://schemas.microsoft.com/office/powerpoint/2010/main" val="42849922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D65B44-3B51-481D-8E14-4976345B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65" y="1886857"/>
            <a:ext cx="8259320" cy="420397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등록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 flipV="1">
            <a:off x="6534387" y="4896518"/>
            <a:ext cx="410923" cy="42637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6940322" y="5349829"/>
            <a:ext cx="209557" cy="148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4021180" y="4217438"/>
            <a:ext cx="3484708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제목과 내용을 입력 후 등록 버튼을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클릭 시 아래와 같이 </a:t>
            </a:r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 저장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2E4C85-ED9E-4899-AD57-0EF7C71A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1" y="5647499"/>
            <a:ext cx="7286625" cy="10191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446352" y="4861968"/>
            <a:ext cx="0" cy="119786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6207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61E53C-668D-4E67-B862-73F9EA1F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320" y="1905476"/>
            <a:ext cx="8369850" cy="453683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상세정보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</p:cNvCxnSpPr>
          <p:nvPr/>
        </p:nvCxnSpPr>
        <p:spPr>
          <a:xfrm flipH="1">
            <a:off x="9408506" y="4534220"/>
            <a:ext cx="171212" cy="5363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155A-A719-483F-9D01-4904D504FF94}"/>
              </a:ext>
            </a:extLst>
          </p:cNvPr>
          <p:cNvSpPr/>
          <p:nvPr/>
        </p:nvSpPr>
        <p:spPr>
          <a:xfrm>
            <a:off x="9473061" y="4360188"/>
            <a:ext cx="253564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E3DC-7837-431F-9BAB-1DF09696FB2D}"/>
              </a:ext>
            </a:extLst>
          </p:cNvPr>
          <p:cNvSpPr txBox="1"/>
          <p:nvPr/>
        </p:nvSpPr>
        <p:spPr>
          <a:xfrm>
            <a:off x="3199493" y="5623692"/>
            <a:ext cx="376736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74CC"/>
                </a:solidFill>
              </a:rPr>
              <a:t>‘</a:t>
            </a:r>
            <a:r>
              <a:rPr lang="ko-KR" altLang="en-US" sz="1600" b="1" dirty="0">
                <a:solidFill>
                  <a:srgbClr val="4C74CC"/>
                </a:solidFill>
              </a:rPr>
              <a:t>해당 글을 작성한 사용자</a:t>
            </a:r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김의겸</a:t>
            </a:r>
            <a:r>
              <a:rPr lang="en-US" altLang="ko-KR" sz="1600" b="1" dirty="0">
                <a:solidFill>
                  <a:srgbClr val="4C74CC"/>
                </a:solidFill>
              </a:rPr>
              <a:t>)＇</a:t>
            </a:r>
            <a:r>
              <a:rPr lang="ko-KR" altLang="en-US" sz="1600" b="1" dirty="0">
                <a:solidFill>
                  <a:srgbClr val="4C74CC"/>
                </a:solidFill>
              </a:rPr>
              <a:t>는 수정 및 삭제 버튼이 노출됨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4941849" y="4587341"/>
            <a:ext cx="0" cy="102511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7430087" y="4993595"/>
            <a:ext cx="254122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목록 버튼 클릭 시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Q&amp;A </a:t>
            </a:r>
            <a:r>
              <a:rPr lang="ko-KR" altLang="en-US" sz="1600" b="1" dirty="0">
                <a:solidFill>
                  <a:srgbClr val="4C74CC"/>
                </a:solidFill>
              </a:rPr>
              <a:t>목록 페이지로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8416988" y="2260582"/>
            <a:ext cx="337493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369DE3-A979-4516-92AB-4F50002DC072}"/>
              </a:ext>
            </a:extLst>
          </p:cNvPr>
          <p:cNvSpPr/>
          <p:nvPr/>
        </p:nvSpPr>
        <p:spPr>
          <a:xfrm>
            <a:off x="7227535" y="3382814"/>
            <a:ext cx="306812" cy="16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7F513B-A009-4B21-8B77-7B47D94B6CB3}"/>
              </a:ext>
            </a:extLst>
          </p:cNvPr>
          <p:cNvSpPr/>
          <p:nvPr/>
        </p:nvSpPr>
        <p:spPr>
          <a:xfrm>
            <a:off x="4613008" y="4324790"/>
            <a:ext cx="657678" cy="26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3019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C03007F-2683-4123-8A2B-2A466443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394" y="1906072"/>
            <a:ext cx="8375703" cy="453564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수정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70105B-7D81-4049-9C90-0436FBA075C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076297" y="4828012"/>
            <a:ext cx="1" cy="82982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3377224" y="4217370"/>
            <a:ext cx="59137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수정하고 싶은 제목과 내용을 입력 후 수정 버튼을 클릭 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en-US" altLang="ko-KR" sz="1400" b="1" dirty="0">
                <a:solidFill>
                  <a:srgbClr val="4C74CC"/>
                </a:solidFill>
              </a:rPr>
              <a:t>alert();</a:t>
            </a:r>
            <a:r>
              <a:rPr lang="ko-KR" altLang="en-US" sz="1400" b="1" dirty="0">
                <a:solidFill>
                  <a:srgbClr val="4C74CC"/>
                </a:solidFill>
              </a:rPr>
              <a:t>가 호출되고 확인 버튼 클릭 시 아래와 같이 </a:t>
            </a:r>
            <a:r>
              <a:rPr lang="en-US" altLang="ko-KR" sz="1400" b="1" dirty="0">
                <a:solidFill>
                  <a:srgbClr val="4C74CC"/>
                </a:solidFill>
              </a:rPr>
              <a:t>DB</a:t>
            </a:r>
            <a:r>
              <a:rPr lang="ko-KR" altLang="en-US" sz="1400" b="1" dirty="0">
                <a:solidFill>
                  <a:srgbClr val="4C74CC"/>
                </a:solidFill>
              </a:rPr>
              <a:t>에 내용이 수정됨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6980570" y="5657832"/>
            <a:ext cx="191455" cy="139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96030E-5F90-4396-BC2E-70D462E3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1" y="5595022"/>
            <a:ext cx="6550000" cy="10081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116019" y="4854116"/>
            <a:ext cx="0" cy="115479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169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3DF786-3FB3-4CA9-9BCE-C01C9B97A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393" y="1906072"/>
            <a:ext cx="8375703" cy="453564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고객안내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(Q&amp;A - </a:t>
            </a:r>
            <a:r>
              <a:rPr lang="ko-KR" altLang="en-US" sz="2400" b="1" dirty="0">
                <a:solidFill>
                  <a:srgbClr val="4C74CC"/>
                </a:solidFill>
              </a:rPr>
              <a:t>삭제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46F3C-95DA-4E5C-8240-B4CEC033D7DE}"/>
              </a:ext>
            </a:extLst>
          </p:cNvPr>
          <p:cNvSpPr txBox="1"/>
          <p:nvPr/>
        </p:nvSpPr>
        <p:spPr>
          <a:xfrm>
            <a:off x="3791462" y="5371956"/>
            <a:ext cx="440910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삭제 버튼을 클릭 시 화면과 같이 </a:t>
            </a:r>
            <a:r>
              <a:rPr lang="en-US" altLang="ko-KR" sz="1400" b="1" dirty="0">
                <a:solidFill>
                  <a:srgbClr val="4C74CC"/>
                </a:solidFill>
              </a:rPr>
              <a:t>alert();</a:t>
            </a:r>
            <a:r>
              <a:rPr lang="ko-KR" altLang="en-US" sz="1400" b="1" dirty="0">
                <a:solidFill>
                  <a:srgbClr val="4C74CC"/>
                </a:solidFill>
              </a:rPr>
              <a:t>가 호출되고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en-US" altLang="ko-KR" sz="1400" b="1" dirty="0">
                <a:solidFill>
                  <a:srgbClr val="4C74CC"/>
                </a:solidFill>
              </a:rPr>
              <a:t>‘</a:t>
            </a:r>
            <a:r>
              <a:rPr lang="ko-KR" altLang="en-US" sz="1400" b="1" dirty="0">
                <a:solidFill>
                  <a:srgbClr val="4C74CC"/>
                </a:solidFill>
              </a:rPr>
              <a:t>확인</a:t>
            </a:r>
            <a:r>
              <a:rPr lang="en-US" altLang="ko-KR" sz="1400" b="1" dirty="0">
                <a:solidFill>
                  <a:srgbClr val="4C74CC"/>
                </a:solidFill>
              </a:rPr>
              <a:t>’</a:t>
            </a:r>
            <a:r>
              <a:rPr lang="ko-KR" altLang="en-US" sz="1400" b="1" dirty="0">
                <a:solidFill>
                  <a:srgbClr val="4C74CC"/>
                </a:solidFill>
              </a:rPr>
              <a:t>을 누르면 게시글이 삭제됨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9F459-C651-4810-9816-DF5828D550D2}"/>
              </a:ext>
            </a:extLst>
          </p:cNvPr>
          <p:cNvSpPr/>
          <p:nvPr/>
        </p:nvSpPr>
        <p:spPr>
          <a:xfrm>
            <a:off x="4947687" y="4373590"/>
            <a:ext cx="280310" cy="153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CA319-E14B-4F7D-B44A-8F06FA279FCB}"/>
              </a:ext>
            </a:extLst>
          </p:cNvPr>
          <p:cNvCxnSpPr>
            <a:cxnSpLocks/>
          </p:cNvCxnSpPr>
          <p:nvPr/>
        </p:nvCxnSpPr>
        <p:spPr>
          <a:xfrm>
            <a:off x="5116019" y="4543659"/>
            <a:ext cx="0" cy="78874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947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종합이용안내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B8C138-DAAC-4B28-9D8E-C3E497D38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105787"/>
            <a:ext cx="313827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CE79E7-99B5-437C-BF98-4894B6570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2" y="2105787"/>
            <a:ext cx="235334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1C298D-2AFE-4443-893D-ED77C6725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41" y="2117411"/>
            <a:ext cx="3536545" cy="31993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0FB548-86DE-490E-A49B-74B788F281D5}"/>
              </a:ext>
            </a:extLst>
          </p:cNvPr>
          <p:cNvSpPr txBox="1"/>
          <p:nvPr/>
        </p:nvSpPr>
        <p:spPr>
          <a:xfrm>
            <a:off x="1642658" y="5487199"/>
            <a:ext cx="161198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330DC-66F7-4F45-B313-FFC46C48A0D4}"/>
              </a:ext>
            </a:extLst>
          </p:cNvPr>
          <p:cNvSpPr txBox="1"/>
          <p:nvPr/>
        </p:nvSpPr>
        <p:spPr>
          <a:xfrm>
            <a:off x="4824088" y="5487199"/>
            <a:ext cx="21455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연계교통서비스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794289-7F4B-49E8-8E03-36E25A05F8A2}"/>
              </a:ext>
            </a:extLst>
          </p:cNvPr>
          <p:cNvSpPr txBox="1"/>
          <p:nvPr/>
        </p:nvSpPr>
        <p:spPr>
          <a:xfrm>
            <a:off x="8738220" y="5487199"/>
            <a:ext cx="161198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휠체어서비스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CAC99FB-5F60-4243-8CAA-0CA193A4B1E7}"/>
              </a:ext>
            </a:extLst>
          </p:cNvPr>
          <p:cNvCxnSpPr>
            <a:cxnSpLocks/>
          </p:cNvCxnSpPr>
          <p:nvPr/>
        </p:nvCxnSpPr>
        <p:spPr>
          <a:xfrm flipH="1">
            <a:off x="2999600" y="2732087"/>
            <a:ext cx="1" cy="1065213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7B2226-0225-459D-AE89-AD0FF2D9D462}"/>
              </a:ext>
            </a:extLst>
          </p:cNvPr>
          <p:cNvSpPr txBox="1"/>
          <p:nvPr/>
        </p:nvSpPr>
        <p:spPr>
          <a:xfrm>
            <a:off x="1941038" y="3766366"/>
            <a:ext cx="211712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74CC"/>
                </a:solidFill>
              </a:rPr>
              <a:t>(</a:t>
            </a:r>
            <a:r>
              <a:rPr lang="ko-KR" altLang="en-US" sz="1400" b="1" dirty="0">
                <a:solidFill>
                  <a:srgbClr val="4C74CC"/>
                </a:solidFill>
              </a:rPr>
              <a:t>공통</a:t>
            </a:r>
            <a:r>
              <a:rPr lang="en-US" altLang="ko-KR" sz="1400" b="1" dirty="0">
                <a:solidFill>
                  <a:srgbClr val="4C74CC"/>
                </a:solidFill>
              </a:rPr>
              <a:t>) </a:t>
            </a:r>
            <a:r>
              <a:rPr lang="ko-KR" altLang="en-US" sz="1400" b="1" dirty="0">
                <a:solidFill>
                  <a:srgbClr val="4C74CC"/>
                </a:solidFill>
              </a:rPr>
              <a:t>각 버튼 클릭 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해당 페이지로 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51A33F-1992-4AB6-B06A-23E7DBFE70E1}"/>
              </a:ext>
            </a:extLst>
          </p:cNvPr>
          <p:cNvSpPr/>
          <p:nvPr/>
        </p:nvSpPr>
        <p:spPr>
          <a:xfrm>
            <a:off x="1031890" y="2644270"/>
            <a:ext cx="2378060" cy="83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41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EF2AA2F-10F3-4AAC-9E3C-B3182842FB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85" y="2076450"/>
            <a:ext cx="3707645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51FB7-D7BF-4210-A068-DA9CE247E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26" y="2076451"/>
            <a:ext cx="3729831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승차권이용안내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FB548-86DE-490E-A49B-74B788F281D5}"/>
              </a:ext>
            </a:extLst>
          </p:cNvPr>
          <p:cNvSpPr txBox="1"/>
          <p:nvPr/>
        </p:nvSpPr>
        <p:spPr>
          <a:xfrm>
            <a:off x="456432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승차권 구입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환불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분실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18063F-65EB-48A0-976A-F9ACEBFB89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0" y="2076452"/>
            <a:ext cx="1982915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3904646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열차지연</a:t>
            </a:r>
            <a:r>
              <a:rPr lang="en-US" altLang="ko-KR" b="1" dirty="0">
                <a:solidFill>
                  <a:srgbClr val="4C74CC"/>
                </a:solidFill>
              </a:rPr>
              <a:t>/</a:t>
            </a:r>
            <a:r>
              <a:rPr lang="ko-KR" altLang="en-US" b="1" dirty="0">
                <a:solidFill>
                  <a:srgbClr val="4C74CC"/>
                </a:solidFill>
              </a:rPr>
              <a:t>운행중지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E1E3C3-94BE-49FA-82A1-E6D76C941E60}"/>
              </a:ext>
            </a:extLst>
          </p:cNvPr>
          <p:cNvSpPr txBox="1"/>
          <p:nvPr/>
        </p:nvSpPr>
        <p:spPr>
          <a:xfrm>
            <a:off x="8283612" y="5764857"/>
            <a:ext cx="258958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열차운임 및 시간표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F728F0-CF9B-4423-8F04-93AEC3566A2C}"/>
              </a:ext>
            </a:extLst>
          </p:cNvPr>
          <p:cNvCxnSpPr>
            <a:cxnSpLocks/>
          </p:cNvCxnSpPr>
          <p:nvPr/>
        </p:nvCxnSpPr>
        <p:spPr>
          <a:xfrm flipH="1">
            <a:off x="5085573" y="4140200"/>
            <a:ext cx="1" cy="58864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065C9E-67A5-4DC9-AD99-084D6A630A99}"/>
              </a:ext>
            </a:extLst>
          </p:cNvPr>
          <p:cNvSpPr txBox="1"/>
          <p:nvPr/>
        </p:nvSpPr>
        <p:spPr>
          <a:xfrm>
            <a:off x="3480403" y="4802481"/>
            <a:ext cx="322648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지연료 계좌반환 신청 페이지로 이동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9880AD-3692-4BF7-BCE0-FECA0ABAAE9E}"/>
              </a:ext>
            </a:extLst>
          </p:cNvPr>
          <p:cNvSpPr/>
          <p:nvPr/>
        </p:nvSpPr>
        <p:spPr>
          <a:xfrm>
            <a:off x="4775215" y="4048201"/>
            <a:ext cx="454009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28DAAD-B128-494C-96BF-6BCF33B892DA}"/>
              </a:ext>
            </a:extLst>
          </p:cNvPr>
          <p:cNvCxnSpPr>
            <a:cxnSpLocks/>
          </p:cNvCxnSpPr>
          <p:nvPr/>
        </p:nvCxnSpPr>
        <p:spPr>
          <a:xfrm flipH="1">
            <a:off x="9587756" y="4374540"/>
            <a:ext cx="1" cy="3410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317801-E9F7-42AC-BB57-39F0B2550025}"/>
              </a:ext>
            </a:extLst>
          </p:cNvPr>
          <p:cNvSpPr txBox="1"/>
          <p:nvPr/>
        </p:nvSpPr>
        <p:spPr>
          <a:xfrm>
            <a:off x="9171924" y="3911049"/>
            <a:ext cx="19786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운임표 다운로드 버튼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7B49F5-1106-4E6C-A599-75E1E1A41EBF}"/>
              </a:ext>
            </a:extLst>
          </p:cNvPr>
          <p:cNvSpPr/>
          <p:nvPr/>
        </p:nvSpPr>
        <p:spPr>
          <a:xfrm>
            <a:off x="8965439" y="3640298"/>
            <a:ext cx="702435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C5B177E-DB5C-4422-ABCD-A5BD515FC997}"/>
              </a:ext>
            </a:extLst>
          </p:cNvPr>
          <p:cNvCxnSpPr>
            <a:cxnSpLocks/>
          </p:cNvCxnSpPr>
          <p:nvPr/>
        </p:nvCxnSpPr>
        <p:spPr>
          <a:xfrm>
            <a:off x="9576112" y="3744569"/>
            <a:ext cx="2294" cy="21783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892AC2-7EA8-43D1-A289-F57F4A59D12C}"/>
              </a:ext>
            </a:extLst>
          </p:cNvPr>
          <p:cNvSpPr/>
          <p:nvPr/>
        </p:nvSpPr>
        <p:spPr>
          <a:xfrm>
            <a:off x="8965439" y="4276266"/>
            <a:ext cx="702435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FC5875-7868-488E-BF88-515F6D16E9B9}"/>
              </a:ext>
            </a:extLst>
          </p:cNvPr>
          <p:cNvSpPr/>
          <p:nvPr/>
        </p:nvSpPr>
        <p:spPr>
          <a:xfrm>
            <a:off x="8804778" y="4530629"/>
            <a:ext cx="311158" cy="9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D167B-C488-4CC9-9ED6-7B9D8E2660D4}"/>
              </a:ext>
            </a:extLst>
          </p:cNvPr>
          <p:cNvSpPr txBox="1"/>
          <p:nvPr/>
        </p:nvSpPr>
        <p:spPr>
          <a:xfrm>
            <a:off x="9171924" y="4663509"/>
            <a:ext cx="19786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시간표 다운로드 버튼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44B916-90F8-4A5C-989A-7EB4B9035ECD}"/>
              </a:ext>
            </a:extLst>
          </p:cNvPr>
          <p:cNvCxnSpPr>
            <a:cxnSpLocks/>
          </p:cNvCxnSpPr>
          <p:nvPr/>
        </p:nvCxnSpPr>
        <p:spPr>
          <a:xfrm flipH="1">
            <a:off x="8871538" y="4631966"/>
            <a:ext cx="2" cy="47829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BDBBD6-972D-4671-A3AA-56D53E64AE53}"/>
              </a:ext>
            </a:extLst>
          </p:cNvPr>
          <p:cNvSpPr txBox="1"/>
          <p:nvPr/>
        </p:nvSpPr>
        <p:spPr>
          <a:xfrm>
            <a:off x="8474258" y="5077342"/>
            <a:ext cx="241749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어도비 </a:t>
            </a:r>
            <a:r>
              <a:rPr lang="en-US" altLang="ko-KR" sz="1400" b="1" dirty="0">
                <a:solidFill>
                  <a:srgbClr val="4C74CC"/>
                </a:solidFill>
              </a:rPr>
              <a:t>PDF</a:t>
            </a:r>
            <a:r>
              <a:rPr lang="ko-KR" altLang="en-US" sz="1400" b="1" dirty="0">
                <a:solidFill>
                  <a:srgbClr val="4C74CC"/>
                </a:solidFill>
              </a:rPr>
              <a:t> 다운로드 버튼</a:t>
            </a:r>
          </a:p>
        </p:txBody>
      </p:sp>
    </p:spTree>
    <p:extLst>
      <p:ext uri="{BB962C8B-B14F-4D97-AF65-F5344CB8AC3E}">
        <p14:creationId xmlns:p14="http://schemas.microsoft.com/office/powerpoint/2010/main" val="2523393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0B3EF80-BBA2-412C-94D4-1BB5968EB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70" y="1747856"/>
            <a:ext cx="4027219" cy="468410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정차역이용안내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3067738" y="6065716"/>
            <a:ext cx="1333297" cy="36624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화천역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F728F0-CF9B-4423-8F04-93AEC3566A2C}"/>
              </a:ext>
            </a:extLst>
          </p:cNvPr>
          <p:cNvCxnSpPr>
            <a:cxnSpLocks/>
          </p:cNvCxnSpPr>
          <p:nvPr/>
        </p:nvCxnSpPr>
        <p:spPr>
          <a:xfrm flipH="1">
            <a:off x="3918639" y="4526251"/>
            <a:ext cx="680226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065C9E-67A5-4DC9-AD99-084D6A630A99}"/>
              </a:ext>
            </a:extLst>
          </p:cNvPr>
          <p:cNvSpPr txBox="1"/>
          <p:nvPr/>
        </p:nvSpPr>
        <p:spPr>
          <a:xfrm>
            <a:off x="2402586" y="4308956"/>
            <a:ext cx="159514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카카오 지도로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역의 위치를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9880AD-3692-4BF7-BCE0-FECA0ABAAE9E}"/>
              </a:ext>
            </a:extLst>
          </p:cNvPr>
          <p:cNvSpPr/>
          <p:nvPr/>
        </p:nvSpPr>
        <p:spPr>
          <a:xfrm>
            <a:off x="4618937" y="3781424"/>
            <a:ext cx="1039954" cy="1011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BDB2E43-10E1-48CF-9746-D9117652D362}"/>
              </a:ext>
            </a:extLst>
          </p:cNvPr>
          <p:cNvCxnSpPr>
            <a:cxnSpLocks/>
          </p:cNvCxnSpPr>
          <p:nvPr/>
        </p:nvCxnSpPr>
        <p:spPr>
          <a:xfrm>
            <a:off x="6361207" y="4652047"/>
            <a:ext cx="0" cy="88011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9B8D6F-1074-43AF-B3F0-C313B5CBD2BA}"/>
              </a:ext>
            </a:extLst>
          </p:cNvPr>
          <p:cNvSpPr txBox="1"/>
          <p:nvPr/>
        </p:nvSpPr>
        <p:spPr>
          <a:xfrm>
            <a:off x="5706517" y="5520393"/>
            <a:ext cx="13951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역에 대한 설명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229D38-EBB1-4687-8CDB-47AD5AEECC8B}"/>
              </a:ext>
            </a:extLst>
          </p:cNvPr>
          <p:cNvSpPr/>
          <p:nvPr/>
        </p:nvSpPr>
        <p:spPr>
          <a:xfrm>
            <a:off x="5658891" y="3839975"/>
            <a:ext cx="2110678" cy="812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865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2722207-E956-45F6-8DD1-6A811E058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43" y="1625642"/>
            <a:ext cx="6555220" cy="473341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지연배상신청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14513" y="5814322"/>
            <a:ext cx="3386673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열차지연 시 </a:t>
            </a:r>
            <a:endParaRPr lang="en-US" altLang="ko-KR" b="1" dirty="0">
              <a:solidFill>
                <a:srgbClr val="4C74CC"/>
              </a:solidFill>
            </a:endParaRPr>
          </a:p>
          <a:p>
            <a:pPr algn="r"/>
            <a:r>
              <a:rPr lang="ko-KR" altLang="en-US" b="1" dirty="0">
                <a:solidFill>
                  <a:srgbClr val="4C74CC"/>
                </a:solidFill>
              </a:rPr>
              <a:t>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301079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893" y="1987343"/>
            <a:ext cx="4532179" cy="346605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51317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예매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AC96978A-38C9-4DA0-87C0-27ACCAB3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970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292493F-834F-4F95-ADBD-900BF2635AF6}"/>
              </a:ext>
            </a:extLst>
          </p:cNvPr>
          <p:cNvSpPr txBox="1">
            <a:spLocks/>
          </p:cNvSpPr>
          <p:nvPr/>
        </p:nvSpPr>
        <p:spPr>
          <a:xfrm>
            <a:off x="7141254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확인</a:t>
            </a:r>
          </a:p>
        </p:txBody>
      </p:sp>
    </p:spTree>
    <p:extLst>
      <p:ext uri="{BB962C8B-B14F-4D97-AF65-F5344CB8AC3E}">
        <p14:creationId xmlns:p14="http://schemas.microsoft.com/office/powerpoint/2010/main" val="8238708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841535-E181-485E-BACA-51E0F955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8" y="1942462"/>
            <a:ext cx="7348094" cy="466333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이용안내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지연료 계좌반환 신청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AF307-08BB-48F4-BCF7-60FC69FC5E09}"/>
              </a:ext>
            </a:extLst>
          </p:cNvPr>
          <p:cNvSpPr txBox="1"/>
          <p:nvPr/>
        </p:nvSpPr>
        <p:spPr>
          <a:xfrm>
            <a:off x="8389562" y="4776227"/>
            <a:ext cx="3192805" cy="1169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최소 </a:t>
            </a:r>
            <a:r>
              <a:rPr lang="en-US" altLang="ko-KR" sz="1400" b="1" dirty="0">
                <a:solidFill>
                  <a:srgbClr val="4C74CC"/>
                </a:solidFill>
              </a:rPr>
              <a:t>6</a:t>
            </a:r>
            <a:r>
              <a:rPr lang="ko-KR" altLang="en-US" sz="1400" b="1" dirty="0">
                <a:solidFill>
                  <a:srgbClr val="4C74CC"/>
                </a:solidFill>
              </a:rPr>
              <a:t>자리 </a:t>
            </a:r>
            <a:r>
              <a:rPr lang="en-US" altLang="ko-KR" sz="1400" b="1" dirty="0">
                <a:solidFill>
                  <a:srgbClr val="4C74CC"/>
                </a:solidFill>
              </a:rPr>
              <a:t>~ </a:t>
            </a:r>
            <a:r>
              <a:rPr lang="ko-KR" altLang="en-US" sz="1400" b="1" dirty="0">
                <a:solidFill>
                  <a:srgbClr val="4C74CC"/>
                </a:solidFill>
              </a:rPr>
              <a:t>최대 </a:t>
            </a:r>
            <a:r>
              <a:rPr lang="en-US" altLang="ko-KR" sz="1400" b="1" dirty="0">
                <a:solidFill>
                  <a:srgbClr val="4C74CC"/>
                </a:solidFill>
              </a:rPr>
              <a:t>8</a:t>
            </a:r>
            <a:r>
              <a:rPr lang="ko-KR" altLang="en-US" sz="1400" b="1" dirty="0">
                <a:solidFill>
                  <a:srgbClr val="4C74CC"/>
                </a:solidFill>
              </a:rPr>
              <a:t>자리의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올바른 숫자</a:t>
            </a:r>
            <a:r>
              <a:rPr lang="en-US" altLang="ko-KR" sz="1400" b="1" dirty="0">
                <a:solidFill>
                  <a:srgbClr val="4C74CC"/>
                </a:solidFill>
              </a:rPr>
              <a:t>(apply_num)</a:t>
            </a:r>
            <a:r>
              <a:rPr lang="ko-KR" altLang="en-US" sz="1400" b="1" dirty="0">
                <a:solidFill>
                  <a:srgbClr val="4C74CC"/>
                </a:solidFill>
              </a:rPr>
              <a:t>를 입력 후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승차권 인증 버튼을 클릭 시 아래 </a:t>
            </a:r>
            <a:br>
              <a:rPr lang="en-US" altLang="ko-KR" sz="1400" b="1" dirty="0">
                <a:solidFill>
                  <a:srgbClr val="4C74CC"/>
                </a:solidFill>
              </a:rPr>
            </a:br>
            <a:r>
              <a:rPr lang="ko-KR" altLang="en-US" sz="1400" b="1" dirty="0">
                <a:solidFill>
                  <a:srgbClr val="4C74CC"/>
                </a:solidFill>
              </a:rPr>
              <a:t>환불예정금액에 </a:t>
            </a:r>
            <a:r>
              <a:rPr lang="en-US" altLang="ko-KR" sz="1400" b="1" dirty="0">
                <a:solidFill>
                  <a:srgbClr val="4C74CC"/>
                </a:solidFill>
              </a:rPr>
              <a:t>coin </a:t>
            </a:r>
            <a:r>
              <a:rPr lang="ko-KR" altLang="en-US" sz="1400" b="1" dirty="0">
                <a:solidFill>
                  <a:srgbClr val="4C74CC"/>
                </a:solidFill>
              </a:rPr>
              <a:t>혹은 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en-US" altLang="ko-KR" sz="1400" b="1" dirty="0">
                <a:solidFill>
                  <a:srgbClr val="4C74CC"/>
                </a:solidFill>
              </a:rPr>
              <a:t>totalCharge</a:t>
            </a:r>
            <a:r>
              <a:rPr lang="ko-KR" altLang="en-US" sz="1400" b="1" dirty="0">
                <a:solidFill>
                  <a:srgbClr val="4C74CC"/>
                </a:solidFill>
              </a:rPr>
              <a:t>의 값이 출력됨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>
            <a:off x="4323194" y="5526838"/>
            <a:ext cx="3890908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2843431" y="5442172"/>
            <a:ext cx="1476588" cy="162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20C6A-CCA4-412F-80D3-7EA1C4BE4496}"/>
              </a:ext>
            </a:extLst>
          </p:cNvPr>
          <p:cNvSpPr/>
          <p:nvPr/>
        </p:nvSpPr>
        <p:spPr>
          <a:xfrm>
            <a:off x="4475148" y="6469855"/>
            <a:ext cx="196866" cy="129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999027F-C461-4BF0-B09A-7B7A76500DCC}"/>
              </a:ext>
            </a:extLst>
          </p:cNvPr>
          <p:cNvCxnSpPr>
            <a:cxnSpLocks/>
          </p:cNvCxnSpPr>
          <p:nvPr/>
        </p:nvCxnSpPr>
        <p:spPr>
          <a:xfrm flipV="1">
            <a:off x="4548063" y="6246083"/>
            <a:ext cx="547496" cy="192670"/>
          </a:xfrm>
          <a:prstGeom prst="bentConnector3">
            <a:avLst>
              <a:gd name="adj1" fmla="val 33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6E18A5-940E-4712-A0E9-A8D17A26A96A}"/>
              </a:ext>
            </a:extLst>
          </p:cNvPr>
          <p:cNvSpPr txBox="1"/>
          <p:nvPr/>
        </p:nvSpPr>
        <p:spPr>
          <a:xfrm>
            <a:off x="5087153" y="5871936"/>
            <a:ext cx="3302409" cy="7386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74CC"/>
                </a:solidFill>
              </a:rPr>
              <a:t>모든 입력폼에 대해서 유효성 검사를 완료 후 확인 버튼을 클릭 시</a:t>
            </a:r>
            <a:endParaRPr lang="en-US" altLang="ko-KR" sz="1400" b="1" dirty="0">
              <a:solidFill>
                <a:srgbClr val="4C74CC"/>
              </a:solidFill>
            </a:endParaRPr>
          </a:p>
          <a:p>
            <a:r>
              <a:rPr lang="ko-KR" altLang="en-US" sz="1400" b="1" dirty="0">
                <a:solidFill>
                  <a:srgbClr val="4C74CC"/>
                </a:solidFill>
              </a:rPr>
              <a:t>계좌반환 신청 제출이 완료됨</a:t>
            </a:r>
          </a:p>
        </p:txBody>
      </p:sp>
    </p:spTree>
    <p:extLst>
      <p:ext uri="{BB962C8B-B14F-4D97-AF65-F5344CB8AC3E}">
        <p14:creationId xmlns:p14="http://schemas.microsoft.com/office/powerpoint/2010/main" val="1764741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750C64-F912-4B12-9A37-6808D0AEE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4" y="2498964"/>
            <a:ext cx="4089583" cy="25422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29A4DC-FD93-40DC-88BD-DBBE0BDC7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84" y="3967054"/>
            <a:ext cx="3076626" cy="26440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4CB227-ED82-4A8D-BD74-BD99CB4FE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84" y="915331"/>
            <a:ext cx="3076626" cy="26440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 flipV="1">
            <a:off x="4041461" y="2840575"/>
            <a:ext cx="2274603" cy="74308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3908195" y="3554804"/>
            <a:ext cx="133266" cy="148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660AD-EA5C-4E82-83D3-9137B15D9F9A}"/>
              </a:ext>
            </a:extLst>
          </p:cNvPr>
          <p:cNvSpPr txBox="1"/>
          <p:nvPr/>
        </p:nvSpPr>
        <p:spPr>
          <a:xfrm>
            <a:off x="1441558" y="5150909"/>
            <a:ext cx="296549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관광열차 목록 확인이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30606-89AB-4E69-BF90-E309C5480FE5}"/>
              </a:ext>
            </a:extLst>
          </p:cNvPr>
          <p:cNvSpPr txBox="1"/>
          <p:nvPr/>
        </p:nvSpPr>
        <p:spPr>
          <a:xfrm>
            <a:off x="9590406" y="998585"/>
            <a:ext cx="239661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관광열차 상품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상세정보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AA8D7-BB53-4709-B12A-7FF2EE8222E9}"/>
              </a:ext>
            </a:extLst>
          </p:cNvPr>
          <p:cNvSpPr txBox="1"/>
          <p:nvPr/>
        </p:nvSpPr>
        <p:spPr>
          <a:xfrm>
            <a:off x="9590406" y="4091678"/>
            <a:ext cx="2568064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예약 인원을 선택하지 않고 장바구니에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추가 시 유효성 검사로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36395218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394E829-2816-4AED-9474-0E733F313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0" y="1943351"/>
            <a:ext cx="4094990" cy="35192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486E20-47A1-4179-B4E4-F5D778A4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175" y="979743"/>
            <a:ext cx="3356293" cy="110886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A8A6BE-D3F4-4E2D-8292-A67B8681D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39" y="2621932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C9DD47-424F-43BD-A2BD-3A6D29983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2" y="6148458"/>
            <a:ext cx="8343900" cy="55245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장바구니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0A9399-DF2F-4348-AA8E-CF77C8C7E936}"/>
              </a:ext>
            </a:extLst>
          </p:cNvPr>
          <p:cNvCxnSpPr>
            <a:cxnSpLocks/>
          </p:cNvCxnSpPr>
          <p:nvPr/>
        </p:nvCxnSpPr>
        <p:spPr>
          <a:xfrm flipH="1" flipV="1">
            <a:off x="3357841" y="2631419"/>
            <a:ext cx="1023659" cy="154053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4E3E0-B1ED-415E-8EB6-269A46CC5A42}"/>
              </a:ext>
            </a:extLst>
          </p:cNvPr>
          <p:cNvSpPr/>
          <p:nvPr/>
        </p:nvSpPr>
        <p:spPr>
          <a:xfrm>
            <a:off x="4341798" y="4169701"/>
            <a:ext cx="418249" cy="1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660AD-EA5C-4E82-83D3-9137B15D9F9A}"/>
              </a:ext>
            </a:extLst>
          </p:cNvPr>
          <p:cNvSpPr txBox="1"/>
          <p:nvPr/>
        </p:nvSpPr>
        <p:spPr>
          <a:xfrm>
            <a:off x="858284" y="5512371"/>
            <a:ext cx="409499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예약인원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날짜 선택 후 장바구니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30606-89AB-4E69-BF90-E309C5480FE5}"/>
              </a:ext>
            </a:extLst>
          </p:cNvPr>
          <p:cNvSpPr txBox="1"/>
          <p:nvPr/>
        </p:nvSpPr>
        <p:spPr>
          <a:xfrm>
            <a:off x="7478837" y="2121934"/>
            <a:ext cx="239661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C74CC"/>
                </a:solidFill>
              </a:rPr>
              <a:t>추가 시 </a:t>
            </a:r>
            <a:r>
              <a:rPr lang="en-US" altLang="ko-KR" b="1" dirty="0">
                <a:solidFill>
                  <a:srgbClr val="4C74CC"/>
                </a:solidFill>
              </a:rPr>
              <a:t>alert(); </a:t>
            </a:r>
            <a:r>
              <a:rPr lang="ko-KR" altLang="en-US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70206-F5F3-4564-9111-D7058D056251}"/>
              </a:ext>
            </a:extLst>
          </p:cNvPr>
          <p:cNvSpPr/>
          <p:nvPr/>
        </p:nvSpPr>
        <p:spPr>
          <a:xfrm>
            <a:off x="3144545" y="2450674"/>
            <a:ext cx="236090" cy="1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EAF914-E587-4F4F-9F7B-27A11B6C1174}"/>
              </a:ext>
            </a:extLst>
          </p:cNvPr>
          <p:cNvCxnSpPr>
            <a:cxnSpLocks/>
          </p:cNvCxnSpPr>
          <p:nvPr/>
        </p:nvCxnSpPr>
        <p:spPr>
          <a:xfrm>
            <a:off x="9852470" y="1947825"/>
            <a:ext cx="0" cy="247939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5DAC80-B708-4D5E-BE98-722053B812EC}"/>
              </a:ext>
            </a:extLst>
          </p:cNvPr>
          <p:cNvSpPr txBox="1"/>
          <p:nvPr/>
        </p:nvSpPr>
        <p:spPr>
          <a:xfrm>
            <a:off x="5938887" y="5814873"/>
            <a:ext cx="2542666" cy="30523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장바구니 추가 후 </a:t>
            </a:r>
            <a:r>
              <a:rPr lang="en-US" altLang="ko-KR" b="1" dirty="0">
                <a:solidFill>
                  <a:srgbClr val="4C74CC"/>
                </a:solidFill>
              </a:rPr>
              <a:t>DB</a:t>
            </a:r>
            <a:endParaRPr lang="ko-KR" altLang="en-US" b="1" dirty="0">
              <a:solidFill>
                <a:srgbClr val="4C74CC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BD962C-D447-40D4-A2C1-8DB9649790F9}"/>
              </a:ext>
            </a:extLst>
          </p:cNvPr>
          <p:cNvCxnSpPr>
            <a:cxnSpLocks/>
          </p:cNvCxnSpPr>
          <p:nvPr/>
        </p:nvCxnSpPr>
        <p:spPr>
          <a:xfrm flipV="1">
            <a:off x="3396291" y="1731855"/>
            <a:ext cx="3115385" cy="777756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7394FC-0989-4F19-ABDE-7DE711A9D69B}"/>
              </a:ext>
            </a:extLst>
          </p:cNvPr>
          <p:cNvSpPr/>
          <p:nvPr/>
        </p:nvSpPr>
        <p:spPr>
          <a:xfrm>
            <a:off x="9597138" y="1603127"/>
            <a:ext cx="556688" cy="34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D1C2E7-389C-49B1-91C5-885BEE15E7E3}"/>
              </a:ext>
            </a:extLst>
          </p:cNvPr>
          <p:cNvSpPr/>
          <p:nvPr/>
        </p:nvSpPr>
        <p:spPr>
          <a:xfrm>
            <a:off x="7521702" y="4523909"/>
            <a:ext cx="2591579" cy="336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D57F16-07B1-4F0B-89DE-9BC52114BB81}"/>
              </a:ext>
            </a:extLst>
          </p:cNvPr>
          <p:cNvSpPr/>
          <p:nvPr/>
        </p:nvSpPr>
        <p:spPr>
          <a:xfrm>
            <a:off x="3730171" y="6314241"/>
            <a:ext cx="8040526" cy="198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4178F6F-95A6-44D0-94E7-0DD3F8D1C0CF}"/>
              </a:ext>
            </a:extLst>
          </p:cNvPr>
          <p:cNvCxnSpPr>
            <a:cxnSpLocks/>
          </p:cNvCxnSpPr>
          <p:nvPr/>
        </p:nvCxnSpPr>
        <p:spPr>
          <a:xfrm>
            <a:off x="10120711" y="5986728"/>
            <a:ext cx="0" cy="266755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299-719C-4F6D-9EB8-357DC46983E0}"/>
              </a:ext>
            </a:extLst>
          </p:cNvPr>
          <p:cNvSpPr txBox="1"/>
          <p:nvPr/>
        </p:nvSpPr>
        <p:spPr>
          <a:xfrm>
            <a:off x="9607201" y="5554733"/>
            <a:ext cx="23170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4C74CC"/>
                </a:solidFill>
              </a:rPr>
              <a:t>10</a:t>
            </a:r>
            <a:r>
              <a:rPr lang="ko-KR" altLang="en-US" sz="1200" b="1" dirty="0">
                <a:solidFill>
                  <a:srgbClr val="4C74CC"/>
                </a:solidFill>
              </a:rPr>
              <a:t>분 내에 결제하지 않을 경우 </a:t>
            </a:r>
            <a:endParaRPr lang="en-US" altLang="ko-KR" sz="1200" b="1" dirty="0">
              <a:solidFill>
                <a:srgbClr val="4C74CC"/>
              </a:solidFill>
            </a:endParaRPr>
          </a:p>
          <a:p>
            <a:r>
              <a:rPr lang="ko-KR" altLang="en-US" sz="1200" b="1" dirty="0">
                <a:solidFill>
                  <a:srgbClr val="4C74CC"/>
                </a:solidFill>
              </a:rPr>
              <a:t>해당 튜플 삭제</a:t>
            </a:r>
          </a:p>
        </p:txBody>
      </p:sp>
    </p:spTree>
    <p:extLst>
      <p:ext uri="{BB962C8B-B14F-4D97-AF65-F5344CB8AC3E}">
        <p14:creationId xmlns:p14="http://schemas.microsoft.com/office/powerpoint/2010/main" val="27535882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장바구니 결제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83AA851-2C8A-41AD-A632-40FB1AECC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8" y="211560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28757E-9612-4308-95A4-BE90AE729A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41" y="211560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C51AAEB-B902-484A-B601-ACA49189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54" y="2112923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354223-946D-42DA-8145-28DE7F7E3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54" y="4500712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C7273A8-EC8F-4972-9352-92658A2E6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02" y="4529740"/>
            <a:ext cx="3210535" cy="173904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2C99AB9-4A87-42FD-A46D-31AD76DE7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" y="5974292"/>
            <a:ext cx="6375589" cy="443571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5BD1CF-1CF3-42C1-9C8C-BE5BB24A2EC2}"/>
              </a:ext>
            </a:extLst>
          </p:cNvPr>
          <p:cNvCxnSpPr>
            <a:cxnSpLocks/>
          </p:cNvCxnSpPr>
          <p:nvPr/>
        </p:nvCxnSpPr>
        <p:spPr>
          <a:xfrm>
            <a:off x="3817636" y="3014921"/>
            <a:ext cx="54239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A2565E-3836-4015-9CED-7623E3B658C7}"/>
              </a:ext>
            </a:extLst>
          </p:cNvPr>
          <p:cNvCxnSpPr>
            <a:cxnSpLocks/>
          </p:cNvCxnSpPr>
          <p:nvPr/>
        </p:nvCxnSpPr>
        <p:spPr>
          <a:xfrm>
            <a:off x="7809064" y="3014921"/>
            <a:ext cx="54239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1C3B3C-4CE8-4E16-BCFE-C2E7B1A44AF9}"/>
              </a:ext>
            </a:extLst>
          </p:cNvPr>
          <p:cNvCxnSpPr>
            <a:cxnSpLocks/>
          </p:cNvCxnSpPr>
          <p:nvPr/>
        </p:nvCxnSpPr>
        <p:spPr>
          <a:xfrm flipH="1">
            <a:off x="6926908" y="5380750"/>
            <a:ext cx="1406822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BD5577-5246-4531-9A38-80644D6C6C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07662" y="4166701"/>
            <a:ext cx="49308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957315" y="3851963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장바구니 상품 선택 후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결제하기 버튼 클릭 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35AFC1-2221-4A8E-9F72-2EFB5EC3A730}"/>
              </a:ext>
            </a:extLst>
          </p:cNvPr>
          <p:cNvSpPr txBox="1"/>
          <p:nvPr/>
        </p:nvSpPr>
        <p:spPr>
          <a:xfrm>
            <a:off x="4953920" y="3851963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결제 수단을 선택하는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페이지로 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68984-9F1F-46C7-95A2-F4AF9A5FB19B}"/>
              </a:ext>
            </a:extLst>
          </p:cNvPr>
          <p:cNvSpPr txBox="1"/>
          <p:nvPr/>
        </p:nvSpPr>
        <p:spPr>
          <a:xfrm>
            <a:off x="10051994" y="3828468"/>
            <a:ext cx="22841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이니시스 결제 </a:t>
            </a:r>
            <a:r>
              <a:rPr lang="en-US" altLang="ko-KR" sz="1600" b="1" dirty="0">
                <a:solidFill>
                  <a:srgbClr val="4C74CC"/>
                </a:solidFill>
              </a:rPr>
              <a:t>API</a:t>
            </a:r>
            <a:r>
              <a:rPr lang="ko-KR" altLang="en-US" sz="1600" b="1" dirty="0">
                <a:solidFill>
                  <a:srgbClr val="4C74CC"/>
                </a:solidFill>
              </a:rPr>
              <a:t>의 결제 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3C99C8-D4A1-4A5C-8702-5F41083E01E4}"/>
              </a:ext>
            </a:extLst>
          </p:cNvPr>
          <p:cNvSpPr txBox="1"/>
          <p:nvPr/>
        </p:nvSpPr>
        <p:spPr>
          <a:xfrm>
            <a:off x="8864877" y="6248586"/>
            <a:ext cx="268385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결제완료 시 </a:t>
            </a:r>
            <a:r>
              <a:rPr lang="en-US" altLang="ko-KR" sz="1600" b="1" dirty="0">
                <a:solidFill>
                  <a:srgbClr val="4C74CC"/>
                </a:solidFill>
              </a:rPr>
              <a:t>alert(); </a:t>
            </a:r>
            <a:r>
              <a:rPr lang="ko-KR" altLang="en-US" sz="1600" b="1" dirty="0">
                <a:solidFill>
                  <a:srgbClr val="4C74CC"/>
                </a:solidFill>
              </a:rPr>
              <a:t>호출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8DA1A-03C6-4400-9F68-0B786C5D732F}"/>
              </a:ext>
            </a:extLst>
          </p:cNvPr>
          <p:cNvSpPr txBox="1"/>
          <p:nvPr/>
        </p:nvSpPr>
        <p:spPr>
          <a:xfrm>
            <a:off x="418450" y="4568263"/>
            <a:ext cx="3186352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확인 버튼 클릭 시 승차권 발권이 완료되면서 </a:t>
            </a:r>
            <a:r>
              <a:rPr lang="en-US" altLang="ko-KR" sz="1600" b="1" dirty="0">
                <a:solidFill>
                  <a:srgbClr val="4C74CC"/>
                </a:solidFill>
              </a:rPr>
              <a:t>paytour </a:t>
            </a:r>
            <a:r>
              <a:rPr lang="ko-KR" altLang="en-US" sz="1600" b="1" dirty="0">
                <a:solidFill>
                  <a:srgbClr val="4C74CC"/>
                </a:solidFill>
              </a:rPr>
              <a:t>테이블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 결제정보가 저장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 flipH="1">
            <a:off x="1378105" y="5414760"/>
            <a:ext cx="2" cy="782381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364706" y="6284278"/>
            <a:ext cx="6224218" cy="11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606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25248CF-3BF9-4CC0-A949-98DC3159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01" y="4631457"/>
            <a:ext cx="3531588" cy="19126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F77354-EB82-488A-B48C-54B0F27B0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01" y="1979125"/>
            <a:ext cx="3531588" cy="191294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DF522C-4C78-4D9A-9E29-4F842D369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2218" y="1968104"/>
            <a:ext cx="3531588" cy="19087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02DCD7-D567-4DA2-99F3-4158D9F48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2218" y="4608972"/>
            <a:ext cx="3531588" cy="19087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예매관리 및 환불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A2565E-3836-4015-9CED-7623E3B658C7}"/>
              </a:ext>
            </a:extLst>
          </p:cNvPr>
          <p:cNvCxnSpPr>
            <a:cxnSpLocks/>
          </p:cNvCxnSpPr>
          <p:nvPr/>
        </p:nvCxnSpPr>
        <p:spPr>
          <a:xfrm>
            <a:off x="4261235" y="2922490"/>
            <a:ext cx="2865501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1C3B3C-4CE8-4E16-BCFE-C2E7B1A44AF9}"/>
              </a:ext>
            </a:extLst>
          </p:cNvPr>
          <p:cNvCxnSpPr>
            <a:cxnSpLocks/>
          </p:cNvCxnSpPr>
          <p:nvPr/>
        </p:nvCxnSpPr>
        <p:spPr>
          <a:xfrm flipH="1">
            <a:off x="4479298" y="5029433"/>
            <a:ext cx="2468183" cy="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BD5577-5246-4531-9A38-80644D6C6C14}"/>
              </a:ext>
            </a:extLst>
          </p:cNvPr>
          <p:cNvCxnSpPr>
            <a:cxnSpLocks/>
          </p:cNvCxnSpPr>
          <p:nvPr/>
        </p:nvCxnSpPr>
        <p:spPr>
          <a:xfrm>
            <a:off x="8518524" y="3966785"/>
            <a:ext cx="0" cy="53043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4174562" y="2227563"/>
            <a:ext cx="307765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예매정보를 보여주는 페이지로 환불 버튼을 클릭 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3C99C8-D4A1-4A5C-8702-5F41083E01E4}"/>
              </a:ext>
            </a:extLst>
          </p:cNvPr>
          <p:cNvSpPr txBox="1"/>
          <p:nvPr/>
        </p:nvSpPr>
        <p:spPr>
          <a:xfrm>
            <a:off x="8549187" y="4021438"/>
            <a:ext cx="268385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환불 여부를 재확인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8DA1A-03C6-4400-9F68-0B786C5D732F}"/>
              </a:ext>
            </a:extLst>
          </p:cNvPr>
          <p:cNvSpPr txBox="1"/>
          <p:nvPr/>
        </p:nvSpPr>
        <p:spPr>
          <a:xfrm>
            <a:off x="4322503" y="5366498"/>
            <a:ext cx="2917881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환불된 상품은 </a:t>
            </a:r>
            <a:r>
              <a:rPr lang="en-US" altLang="ko-KR" sz="1600" b="1" dirty="0">
                <a:solidFill>
                  <a:srgbClr val="4C74CC"/>
                </a:solidFill>
              </a:rPr>
              <a:t>refund </a:t>
            </a:r>
            <a:r>
              <a:rPr lang="ko-KR" altLang="en-US" sz="1600" b="1" dirty="0">
                <a:solidFill>
                  <a:srgbClr val="4C74CC"/>
                </a:solidFill>
              </a:rPr>
              <a:t>필드에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'Y＇</a:t>
            </a:r>
            <a:r>
              <a:rPr lang="ko-KR" altLang="en-US" sz="1600" b="1" dirty="0">
                <a:solidFill>
                  <a:srgbClr val="4C74CC"/>
                </a:solidFill>
              </a:rPr>
              <a:t>로 값이 저장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1980D40-9EBF-4B59-8CEB-0F6A57240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" y="6138201"/>
            <a:ext cx="5795990" cy="41937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6049278" y="6125003"/>
            <a:ext cx="324208" cy="419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>
            <a:off x="6201480" y="5716293"/>
            <a:ext cx="0" cy="34687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689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C8CE812-AEFA-4367-AA6A-DCB13774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" y="2227563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CF4500-B58A-40C7-9776-9B72D4FC67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30" y="2227563"/>
            <a:ext cx="5170598" cy="28007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사용자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여행상품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관광열차 기간별 조회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461772" y="5365081"/>
            <a:ext cx="462908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날짜를 선택하지 않고 조회 버튼을 클릭 시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“</a:t>
            </a:r>
            <a:r>
              <a:rPr lang="ko-KR" altLang="en-US" sz="1600" b="1" dirty="0">
                <a:solidFill>
                  <a:srgbClr val="4C74CC"/>
                </a:solidFill>
              </a:rPr>
              <a:t>조회된 이용내역이 없습니다</a:t>
            </a:r>
            <a:r>
              <a:rPr lang="en-US" altLang="ko-KR" sz="1600" b="1" dirty="0">
                <a:solidFill>
                  <a:srgbClr val="4C74CC"/>
                </a:solidFill>
              </a:rPr>
              <a:t>"</a:t>
            </a:r>
            <a:r>
              <a:rPr lang="ko-KR" altLang="en-US" sz="1600" b="1" dirty="0">
                <a:solidFill>
                  <a:srgbClr val="4C74CC"/>
                </a:solidFill>
              </a:rPr>
              <a:t>라는 문구가 출력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A7B6E-7799-4280-9687-5FC86DA54E9A}"/>
              </a:ext>
            </a:extLst>
          </p:cNvPr>
          <p:cNvSpPr/>
          <p:nvPr/>
        </p:nvSpPr>
        <p:spPr>
          <a:xfrm>
            <a:off x="10388868" y="3978821"/>
            <a:ext cx="283895" cy="245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7668D3B-5F55-46E6-897F-616EC775E67C}"/>
              </a:ext>
            </a:extLst>
          </p:cNvPr>
          <p:cNvCxnSpPr>
            <a:cxnSpLocks/>
          </p:cNvCxnSpPr>
          <p:nvPr/>
        </p:nvCxnSpPr>
        <p:spPr>
          <a:xfrm>
            <a:off x="10532677" y="4236858"/>
            <a:ext cx="0" cy="107174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60918C-5BAF-46CF-906A-BAABEEE946E0}"/>
              </a:ext>
            </a:extLst>
          </p:cNvPr>
          <p:cNvSpPr txBox="1"/>
          <p:nvPr/>
        </p:nvSpPr>
        <p:spPr>
          <a:xfrm>
            <a:off x="9396925" y="5365081"/>
            <a:ext cx="22677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이용내역 페이지에서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이전에 환불했던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내역도 확인이 가능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745C78-6FDB-4A7A-BBCC-E2953266B022}"/>
              </a:ext>
            </a:extLst>
          </p:cNvPr>
          <p:cNvSpPr/>
          <p:nvPr/>
        </p:nvSpPr>
        <p:spPr>
          <a:xfrm>
            <a:off x="1377289" y="3968468"/>
            <a:ext cx="637249" cy="9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7A2E28A-4F6A-4DAC-8651-A3CA35337C03}"/>
              </a:ext>
            </a:extLst>
          </p:cNvPr>
          <p:cNvCxnSpPr>
            <a:cxnSpLocks/>
          </p:cNvCxnSpPr>
          <p:nvPr/>
        </p:nvCxnSpPr>
        <p:spPr>
          <a:xfrm>
            <a:off x="1649863" y="4078719"/>
            <a:ext cx="0" cy="1204027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3812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AFABF7F-2C9B-4F3E-9613-4B6E1AEB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50" y="2123406"/>
            <a:ext cx="3559383" cy="134234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D7E320-AD04-4454-AC8F-40B169A8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59" y="5392384"/>
            <a:ext cx="7730719" cy="1177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BBED46-5E99-4D01-91D9-B030DE76B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2" y="1973241"/>
            <a:ext cx="5687658" cy="308081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관리자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직원 등록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98770-E9DE-4991-9A9F-DF7A64667D0A}"/>
              </a:ext>
            </a:extLst>
          </p:cNvPr>
          <p:cNvSpPr txBox="1"/>
          <p:nvPr/>
        </p:nvSpPr>
        <p:spPr>
          <a:xfrm>
            <a:off x="7162078" y="1289369"/>
            <a:ext cx="357824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입사일은 현재 날짜로 자동 선택되나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변경도 가능</a:t>
            </a:r>
            <a:endParaRPr lang="en-US" altLang="ko-KR" sz="1600" b="1" dirty="0">
              <a:solidFill>
                <a:srgbClr val="4C74CC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7A2E28A-4F6A-4DAC-8651-A3CA35337C03}"/>
              </a:ext>
            </a:extLst>
          </p:cNvPr>
          <p:cNvCxnSpPr>
            <a:cxnSpLocks/>
          </p:cNvCxnSpPr>
          <p:nvPr/>
        </p:nvCxnSpPr>
        <p:spPr>
          <a:xfrm flipV="1">
            <a:off x="3697460" y="1828969"/>
            <a:ext cx="3464618" cy="1954860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0D06AB-EE76-4868-9F35-BF571423CCB7}"/>
              </a:ext>
            </a:extLst>
          </p:cNvPr>
          <p:cNvSpPr/>
          <p:nvPr/>
        </p:nvSpPr>
        <p:spPr>
          <a:xfrm>
            <a:off x="3288170" y="3750716"/>
            <a:ext cx="409290" cy="88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3B2D95-35D4-44DA-9C70-2DF43CB97BEE}"/>
              </a:ext>
            </a:extLst>
          </p:cNvPr>
          <p:cNvSpPr/>
          <p:nvPr/>
        </p:nvSpPr>
        <p:spPr>
          <a:xfrm>
            <a:off x="3285961" y="4296743"/>
            <a:ext cx="278769" cy="9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6800A4-87CF-47EE-B3AF-67285374DDC1}"/>
              </a:ext>
            </a:extLst>
          </p:cNvPr>
          <p:cNvCxnSpPr>
            <a:cxnSpLocks/>
          </p:cNvCxnSpPr>
          <p:nvPr/>
        </p:nvCxnSpPr>
        <p:spPr>
          <a:xfrm flipV="1">
            <a:off x="3564730" y="2670100"/>
            <a:ext cx="4587378" cy="1673618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2CD127-B69C-4EA9-A5A9-BE0A5034E27A}"/>
              </a:ext>
            </a:extLst>
          </p:cNvPr>
          <p:cNvCxnSpPr>
            <a:cxnSpLocks/>
          </p:cNvCxnSpPr>
          <p:nvPr/>
        </p:nvCxnSpPr>
        <p:spPr>
          <a:xfrm>
            <a:off x="9495354" y="3043701"/>
            <a:ext cx="0" cy="634552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C962CE-E8C0-455B-B084-1F1E3C60899B}"/>
              </a:ext>
            </a:extLst>
          </p:cNvPr>
          <p:cNvSpPr/>
          <p:nvPr/>
        </p:nvSpPr>
        <p:spPr>
          <a:xfrm>
            <a:off x="9127553" y="2554389"/>
            <a:ext cx="755587" cy="494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949FFD-0A96-4063-B6A8-FAE2183C0A17}"/>
              </a:ext>
            </a:extLst>
          </p:cNvPr>
          <p:cNvSpPr txBox="1"/>
          <p:nvPr/>
        </p:nvSpPr>
        <p:spPr>
          <a:xfrm>
            <a:off x="7716222" y="3674364"/>
            <a:ext cx="4232971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각 팀의 관리자급 직원</a:t>
            </a:r>
            <a:r>
              <a:rPr lang="en-US" altLang="ko-KR" sz="1600" b="1" dirty="0">
                <a:solidFill>
                  <a:srgbClr val="4C74CC"/>
                </a:solidFill>
              </a:rPr>
              <a:t>(admin)</a:t>
            </a:r>
            <a:r>
              <a:rPr lang="ko-KR" altLang="en-US" sz="1600" b="1" dirty="0">
                <a:solidFill>
                  <a:srgbClr val="4C74CC"/>
                </a:solidFill>
              </a:rPr>
              <a:t>은 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ko-KR" altLang="en-US" sz="1600" b="1" dirty="0">
                <a:solidFill>
                  <a:srgbClr val="4C74CC"/>
                </a:solidFill>
              </a:rPr>
              <a:t>해당 팀의 직원들을 등록할 수 있음</a:t>
            </a:r>
            <a:endParaRPr lang="en-US" altLang="ko-KR" sz="1600" b="1" dirty="0">
              <a:solidFill>
                <a:srgbClr val="4C74CC"/>
              </a:solidFill>
            </a:endParaRPr>
          </a:p>
          <a:p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다른 팀의 직원은 등록이 불가능</a:t>
            </a:r>
            <a:r>
              <a:rPr lang="en-US" altLang="ko-KR" sz="1600" b="1" dirty="0">
                <a:solidFill>
                  <a:srgbClr val="4C74CC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C74CC"/>
                </a:solidFill>
              </a:rPr>
              <a:t>master</a:t>
            </a:r>
            <a:r>
              <a:rPr lang="ko-KR" altLang="en-US" sz="1600" b="1" dirty="0">
                <a:solidFill>
                  <a:srgbClr val="4C74CC"/>
                </a:solidFill>
              </a:rPr>
              <a:t>의 경우 모든 팀의 직원 등록이 가능</a:t>
            </a:r>
            <a:r>
              <a:rPr lang="en-US" altLang="ko-KR" sz="1600" b="1" dirty="0">
                <a:solidFill>
                  <a:srgbClr val="4C74CC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2B397A-6998-42C5-959C-4DE6344881CD}"/>
              </a:ext>
            </a:extLst>
          </p:cNvPr>
          <p:cNvSpPr/>
          <p:nvPr/>
        </p:nvSpPr>
        <p:spPr>
          <a:xfrm>
            <a:off x="4146783" y="2226688"/>
            <a:ext cx="307505" cy="97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1004146-2F21-477A-82ED-D41B6C12EBD3}"/>
              </a:ext>
            </a:extLst>
          </p:cNvPr>
          <p:cNvCxnSpPr>
            <a:cxnSpLocks/>
          </p:cNvCxnSpPr>
          <p:nvPr/>
        </p:nvCxnSpPr>
        <p:spPr>
          <a:xfrm>
            <a:off x="4292915" y="2354756"/>
            <a:ext cx="4781328" cy="613787"/>
          </a:xfrm>
          <a:prstGeom prst="bentConnector3">
            <a:avLst>
              <a:gd name="adj1" fmla="val 4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C88A05-5BA1-418D-855E-182791A8C357}"/>
              </a:ext>
            </a:extLst>
          </p:cNvPr>
          <p:cNvSpPr/>
          <p:nvPr/>
        </p:nvSpPr>
        <p:spPr>
          <a:xfrm>
            <a:off x="2161193" y="6021477"/>
            <a:ext cx="7537185" cy="125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20547E6-449B-4ED8-872D-3E91CEC81CA2}"/>
              </a:ext>
            </a:extLst>
          </p:cNvPr>
          <p:cNvCxnSpPr>
            <a:cxnSpLocks/>
          </p:cNvCxnSpPr>
          <p:nvPr/>
        </p:nvCxnSpPr>
        <p:spPr>
          <a:xfrm flipV="1">
            <a:off x="6436510" y="5198328"/>
            <a:ext cx="1088240" cy="785627"/>
          </a:xfrm>
          <a:prstGeom prst="bentConnector3">
            <a:avLst>
              <a:gd name="adj1" fmla="val 18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B92A32-A046-4FC0-9ED3-042106E689CA}"/>
              </a:ext>
            </a:extLst>
          </p:cNvPr>
          <p:cNvSpPr txBox="1"/>
          <p:nvPr/>
        </p:nvSpPr>
        <p:spPr>
          <a:xfrm>
            <a:off x="7500683" y="4882482"/>
            <a:ext cx="357824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C74CC"/>
                </a:solidFill>
              </a:rPr>
              <a:t>예매관리팀에 등록된 직원</a:t>
            </a:r>
            <a:r>
              <a:rPr lang="en-US" altLang="ko-KR" sz="1600" b="1" dirty="0">
                <a:solidFill>
                  <a:srgbClr val="4C74CC"/>
                </a:solidFill>
              </a:rPr>
              <a:t>(</a:t>
            </a:r>
            <a:r>
              <a:rPr lang="ko-KR" altLang="en-US" sz="1600" b="1" dirty="0">
                <a:solidFill>
                  <a:srgbClr val="4C74CC"/>
                </a:solidFill>
              </a:rPr>
              <a:t>김신입</a:t>
            </a:r>
            <a:r>
              <a:rPr lang="en-US" altLang="ko-KR" sz="1600" b="1" dirty="0">
                <a:solidFill>
                  <a:srgbClr val="4C74CC"/>
                </a:solidFill>
              </a:rPr>
              <a:t>)</a:t>
            </a:r>
            <a:r>
              <a:rPr lang="ko-KR" altLang="en-US" sz="1600" b="1" dirty="0">
                <a:solidFill>
                  <a:srgbClr val="4C74CC"/>
                </a:solidFill>
              </a:rPr>
              <a:t>을 </a:t>
            </a:r>
            <a:r>
              <a:rPr lang="en-US" altLang="ko-KR" sz="1600" b="1" dirty="0">
                <a:solidFill>
                  <a:srgbClr val="4C74CC"/>
                </a:solidFill>
              </a:rPr>
              <a:t>DB</a:t>
            </a:r>
            <a:r>
              <a:rPr lang="ko-KR" altLang="en-US" sz="1600" b="1" dirty="0">
                <a:solidFill>
                  <a:srgbClr val="4C74CC"/>
                </a:solidFill>
              </a:rPr>
              <a:t>에서 확인이 가능</a:t>
            </a:r>
            <a:endParaRPr lang="en-US" altLang="ko-KR" sz="1600" b="1" dirty="0">
              <a:solidFill>
                <a:srgbClr val="4C74CC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2A69A53-D5F0-4CA9-8816-78FEF3FCE865}"/>
              </a:ext>
            </a:extLst>
          </p:cNvPr>
          <p:cNvCxnSpPr>
            <a:cxnSpLocks/>
          </p:cNvCxnSpPr>
          <p:nvPr/>
        </p:nvCxnSpPr>
        <p:spPr>
          <a:xfrm>
            <a:off x="3856554" y="4653426"/>
            <a:ext cx="0" cy="1330529"/>
          </a:xfrm>
          <a:prstGeom prst="straightConnector1">
            <a:avLst/>
          </a:prstGeom>
          <a:ln w="38100">
            <a:solidFill>
              <a:srgbClr val="4C74C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61497D-CDDE-4997-BE2B-9E4CEFE91172}"/>
              </a:ext>
            </a:extLst>
          </p:cNvPr>
          <p:cNvSpPr/>
          <p:nvPr/>
        </p:nvSpPr>
        <p:spPr>
          <a:xfrm>
            <a:off x="3746337" y="4587693"/>
            <a:ext cx="247814" cy="9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1C6174-6B66-4E3A-90DF-E66E7F5E752E}"/>
              </a:ext>
            </a:extLst>
          </p:cNvPr>
          <p:cNvSpPr txBox="1"/>
          <p:nvPr/>
        </p:nvSpPr>
        <p:spPr>
          <a:xfrm>
            <a:off x="1002488" y="4573788"/>
            <a:ext cx="357824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4C74CC"/>
                </a:solidFill>
              </a:rPr>
              <a:t>올바른 값들을 입력 후 </a:t>
            </a:r>
            <a:endParaRPr lang="en-US" altLang="ko-KR" sz="1200" b="1" dirty="0">
              <a:solidFill>
                <a:srgbClr val="4C74CC"/>
              </a:solidFill>
            </a:endParaRPr>
          </a:p>
          <a:p>
            <a:r>
              <a:rPr lang="ko-KR" altLang="en-US" sz="1200" b="1" dirty="0">
                <a:solidFill>
                  <a:srgbClr val="4C74CC"/>
                </a:solidFill>
              </a:rPr>
              <a:t>등록하기 버튼을 클릭 시 직원이 등록됨</a:t>
            </a:r>
            <a:endParaRPr lang="en-US" altLang="ko-KR" sz="1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9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4" y="661922"/>
            <a:ext cx="10271018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C74CC"/>
                </a:solidFill>
              </a:rPr>
              <a:t>화면설명 </a:t>
            </a:r>
            <a:r>
              <a:rPr lang="en-US" altLang="ko-KR" sz="3200" b="1" dirty="0">
                <a:solidFill>
                  <a:srgbClr val="4C74CC"/>
                </a:solidFill>
              </a:rPr>
              <a:t>– </a:t>
            </a:r>
            <a:r>
              <a:rPr lang="ko-KR" altLang="en-US" sz="3200" b="1" dirty="0">
                <a:solidFill>
                  <a:srgbClr val="4C74CC"/>
                </a:solidFill>
              </a:rPr>
              <a:t>관리자</a:t>
            </a:r>
            <a:r>
              <a:rPr lang="en-US" altLang="ko-KR" sz="3200" b="1" dirty="0">
                <a:solidFill>
                  <a:srgbClr val="4C74CC"/>
                </a:solidFill>
              </a:rPr>
              <a:t>: </a:t>
            </a:r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r>
              <a:rPr lang="en-US" altLang="ko-KR" sz="2400" b="1" dirty="0">
                <a:solidFill>
                  <a:srgbClr val="4C74CC"/>
                </a:solidFill>
              </a:rPr>
              <a:t>(</a:t>
            </a:r>
            <a:r>
              <a:rPr lang="ko-KR" altLang="en-US" sz="2400" b="1" dirty="0">
                <a:solidFill>
                  <a:srgbClr val="4C74CC"/>
                </a:solidFill>
              </a:rPr>
              <a:t>각 팀별 등급관리</a:t>
            </a:r>
            <a:r>
              <a:rPr lang="en-US" altLang="ko-KR" sz="2400" b="1" dirty="0">
                <a:solidFill>
                  <a:srgbClr val="4C74CC"/>
                </a:solidFill>
              </a:rPr>
              <a:t>)</a:t>
            </a:r>
            <a:endParaRPr lang="ko-KR" altLang="en-US" sz="2400" b="1" dirty="0">
              <a:solidFill>
                <a:srgbClr val="4C74CC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5D2345-E084-4FBB-BA71-D44B4A006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9" y="2117411"/>
            <a:ext cx="654850" cy="290846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4B5E12-6581-40C7-90C9-CCFC63B1B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1" y="2117411"/>
            <a:ext cx="1536941" cy="290846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12165E-3181-4605-AC57-8B4E3BCFE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74" y="2117411"/>
            <a:ext cx="2093978" cy="290846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D92BDE-1171-4C9B-9A57-88108ED461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5" y="2143698"/>
            <a:ext cx="2015874" cy="290846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133A75F-0608-469D-A30C-F348FF1246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54" y="2117411"/>
            <a:ext cx="2249538" cy="290846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8B9E98-53FD-4721-AF3E-586046F3DDFF}"/>
              </a:ext>
            </a:extLst>
          </p:cNvPr>
          <p:cNvSpPr txBox="1"/>
          <p:nvPr/>
        </p:nvSpPr>
        <p:spPr>
          <a:xfrm>
            <a:off x="74555" y="5091683"/>
            <a:ext cx="1724577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통합관리팀의 등급관리 탭</a:t>
            </a:r>
            <a:br>
              <a:rPr lang="en-US" altLang="ko-KR" sz="1000" b="1" dirty="0">
                <a:solidFill>
                  <a:srgbClr val="4C74CC"/>
                </a:solidFill>
              </a:rPr>
            </a:br>
            <a:r>
              <a:rPr lang="ko-KR" altLang="en-US" sz="1000" b="1" dirty="0">
                <a:solidFill>
                  <a:srgbClr val="4C74CC"/>
                </a:solidFill>
              </a:rPr>
              <a:t>통합관리팀은 모든 팀의 </a:t>
            </a:r>
            <a:endParaRPr lang="en-US" altLang="ko-KR" sz="1000" b="1" dirty="0">
              <a:solidFill>
                <a:srgbClr val="4C74CC"/>
              </a:solidFill>
            </a:endParaRPr>
          </a:p>
          <a:p>
            <a:r>
              <a:rPr lang="ko-KR" altLang="en-US" sz="1000" b="1" dirty="0">
                <a:solidFill>
                  <a:srgbClr val="4C74CC"/>
                </a:solidFill>
              </a:rPr>
              <a:t>등급 관리가 가능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92147-C36C-46BC-B5A0-D1D26651C1B8}"/>
              </a:ext>
            </a:extLst>
          </p:cNvPr>
          <p:cNvSpPr txBox="1"/>
          <p:nvPr/>
        </p:nvSpPr>
        <p:spPr>
          <a:xfrm>
            <a:off x="9766674" y="5091683"/>
            <a:ext cx="172457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여행상품팀의 등급관리 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5DD9F8-6310-4CC7-A662-6F49B2885698}"/>
              </a:ext>
            </a:extLst>
          </p:cNvPr>
          <p:cNvSpPr txBox="1"/>
          <p:nvPr/>
        </p:nvSpPr>
        <p:spPr>
          <a:xfrm>
            <a:off x="4444312" y="5091683"/>
            <a:ext cx="172457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고객안내팀의 등급관리 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15C1F3-D579-4492-9A0A-B62B2129A4F1}"/>
              </a:ext>
            </a:extLst>
          </p:cNvPr>
          <p:cNvSpPr txBox="1"/>
          <p:nvPr/>
        </p:nvSpPr>
        <p:spPr>
          <a:xfrm>
            <a:off x="2039223" y="5091683"/>
            <a:ext cx="172457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예매관리팀의 등급관리 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CCF5A8-FF59-4393-8A3E-A7171B4348F3}"/>
              </a:ext>
            </a:extLst>
          </p:cNvPr>
          <p:cNvSpPr txBox="1"/>
          <p:nvPr/>
        </p:nvSpPr>
        <p:spPr>
          <a:xfrm>
            <a:off x="6966234" y="5091683"/>
            <a:ext cx="1724577" cy="2462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C74CC"/>
                </a:solidFill>
              </a:rPr>
              <a:t>이용안내팀의 등급관리 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AB02A-809C-43A7-B952-8E565FADD1DB}"/>
              </a:ext>
            </a:extLst>
          </p:cNvPr>
          <p:cNvSpPr txBox="1"/>
          <p:nvPr/>
        </p:nvSpPr>
        <p:spPr>
          <a:xfrm>
            <a:off x="1766535" y="5933742"/>
            <a:ext cx="880470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각 팀의 관리자급 직원이 로그인 시</a:t>
            </a:r>
            <a:r>
              <a:rPr lang="en-US" altLang="ko-KR" b="1" dirty="0">
                <a:solidFill>
                  <a:srgbClr val="4C74CC"/>
                </a:solidFill>
              </a:rPr>
              <a:t>, </a:t>
            </a:r>
            <a:r>
              <a:rPr lang="ko-KR" altLang="en-US" b="1" dirty="0">
                <a:solidFill>
                  <a:srgbClr val="4C74CC"/>
                </a:solidFill>
              </a:rPr>
              <a:t>해당 팀의 등급을 관리할 수 있는 탭이 노출됨</a:t>
            </a:r>
          </a:p>
        </p:txBody>
      </p:sp>
    </p:spTree>
    <p:extLst>
      <p:ext uri="{BB962C8B-B14F-4D97-AF65-F5344CB8AC3E}">
        <p14:creationId xmlns:p14="http://schemas.microsoft.com/office/powerpoint/2010/main" val="38044360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020B317-8627-4F8A-9729-14AC68C5F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10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AF6A3-7DF4-48FE-9805-56B70323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523" y="1987343"/>
            <a:ext cx="4532179" cy="346604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741807" y="5646377"/>
            <a:ext cx="3553609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취소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EF0D1A4A-66D6-45FD-A1A9-5DF9D269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502" y="1987344"/>
            <a:ext cx="6852781" cy="346604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67AF758-98A7-4C96-876B-0CAAB813B973}"/>
              </a:ext>
            </a:extLst>
          </p:cNvPr>
          <p:cNvSpPr txBox="1">
            <a:spLocks/>
          </p:cNvSpPr>
          <p:nvPr/>
        </p:nvSpPr>
        <p:spPr>
          <a:xfrm>
            <a:off x="6831384" y="5646376"/>
            <a:ext cx="3315015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및 </a:t>
            </a:r>
            <a:endParaRPr lang="en-US" altLang="ko-KR" sz="32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예매 내역</a:t>
            </a:r>
            <a:r>
              <a:rPr lang="en-US" altLang="ko-KR" sz="3200" b="1" dirty="0">
                <a:solidFill>
                  <a:srgbClr val="4C74CC"/>
                </a:solidFill>
              </a:rPr>
              <a:t>(.txt)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667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0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921" y="2117411"/>
            <a:ext cx="6522156" cy="358495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032953" y="5862178"/>
            <a:ext cx="612609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관리자 아이디 </a:t>
            </a:r>
            <a:r>
              <a:rPr lang="en-US" altLang="ko-KR" sz="3200" b="1" dirty="0">
                <a:solidFill>
                  <a:srgbClr val="4C74CC"/>
                </a:solidFill>
              </a:rPr>
              <a:t>&amp; </a:t>
            </a:r>
            <a:r>
              <a:rPr lang="ko-KR" altLang="en-US" sz="3200" b="1" dirty="0">
                <a:solidFill>
                  <a:srgbClr val="4C74CC"/>
                </a:solidFill>
              </a:rPr>
              <a:t>비밀번호 인증</a:t>
            </a:r>
          </a:p>
        </p:txBody>
      </p:sp>
    </p:spTree>
    <p:extLst>
      <p:ext uri="{BB962C8B-B14F-4D97-AF65-F5344CB8AC3E}">
        <p14:creationId xmlns:p14="http://schemas.microsoft.com/office/powerpoint/2010/main" val="281025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프로젝트 순서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endParaRPr lang="ko-KR" altLang="en-US" sz="4800" b="1" dirty="0">
              <a:solidFill>
                <a:srgbClr val="4C74CC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45660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Movie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6A3642-DC01-4BFB-A146-7059D27EDB33}"/>
              </a:ext>
            </a:extLst>
          </p:cNvPr>
          <p:cNvCxnSpPr>
            <a:cxnSpLocks/>
          </p:cNvCxnSpPr>
          <p:nvPr/>
        </p:nvCxnSpPr>
        <p:spPr>
          <a:xfrm>
            <a:off x="715301" y="2156036"/>
            <a:ext cx="4698525" cy="0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6925FD97-5CF1-4A7F-9CEC-1D06F983CEE2}"/>
              </a:ext>
            </a:extLst>
          </p:cNvPr>
          <p:cNvSpPr txBox="1">
            <a:spLocks/>
          </p:cNvSpPr>
          <p:nvPr/>
        </p:nvSpPr>
        <p:spPr>
          <a:xfrm>
            <a:off x="337744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Store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쇼핑몰 프로그램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E4478C-304E-47E7-A17E-0564D4BA2F02}"/>
              </a:ext>
            </a:extLst>
          </p:cNvPr>
          <p:cNvSpPr txBox="1">
            <a:spLocks/>
          </p:cNvSpPr>
          <p:nvPr/>
        </p:nvSpPr>
        <p:spPr>
          <a:xfrm>
            <a:off x="629828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School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15305C-3142-4B70-847B-000C0CBD7845}"/>
              </a:ext>
            </a:extLst>
          </p:cNvPr>
          <p:cNvSpPr txBox="1">
            <a:spLocks/>
          </p:cNvSpPr>
          <p:nvPr/>
        </p:nvSpPr>
        <p:spPr>
          <a:xfrm>
            <a:off x="9219124" y="2900988"/>
            <a:ext cx="2518828" cy="3146067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4C74CC"/>
                </a:solidFill>
              </a:rPr>
              <a:t>CRX</a:t>
            </a:r>
          </a:p>
          <a:p>
            <a:endParaRPr lang="en-US" altLang="ko-KR" sz="2000" b="1" dirty="0">
              <a:solidFill>
                <a:srgbClr val="4C74CC"/>
              </a:solidFill>
            </a:endParaRPr>
          </a:p>
          <a:p>
            <a:r>
              <a:rPr lang="ko-KR" altLang="en-US" sz="2000" b="1" dirty="0">
                <a:solidFill>
                  <a:srgbClr val="4C74CC"/>
                </a:solidFill>
              </a:rPr>
              <a:t>열차예매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7530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234" y="1545733"/>
            <a:ext cx="4901377" cy="43105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3713234" y="5938895"/>
            <a:ext cx="4765531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 후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84040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11" y="2201818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1309371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등록</a:t>
            </a: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41A72EAA-7581-4280-922A-C14A5BF9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246" y="2201817"/>
            <a:ext cx="5449413" cy="32524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EA12D6D-9728-452E-80BD-E3209A5D75C6}"/>
              </a:ext>
            </a:extLst>
          </p:cNvPr>
          <p:cNvSpPr txBox="1">
            <a:spLocks/>
          </p:cNvSpPr>
          <p:nvPr/>
        </p:nvSpPr>
        <p:spPr>
          <a:xfrm>
            <a:off x="7228906" y="553872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70408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63A9F17-0C56-4935-A2B1-A0EF63D1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681" y="1844843"/>
            <a:ext cx="4964638" cy="3657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E1BF20-1143-4EE9-8918-C5AD0B4E5285}"/>
              </a:ext>
            </a:extLst>
          </p:cNvPr>
          <p:cNvSpPr txBox="1">
            <a:spLocks/>
          </p:cNvSpPr>
          <p:nvPr/>
        </p:nvSpPr>
        <p:spPr>
          <a:xfrm>
            <a:off x="4270954" y="5618933"/>
            <a:ext cx="3650092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영화 삭제</a:t>
            </a:r>
          </a:p>
        </p:txBody>
      </p:sp>
    </p:spTree>
    <p:extLst>
      <p:ext uri="{BB962C8B-B14F-4D97-AF65-F5344CB8AC3E}">
        <p14:creationId xmlns:p14="http://schemas.microsoft.com/office/powerpoint/2010/main" val="329649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705DD11-13B0-4463-B985-1886E462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EE9D7-4953-4AD3-930D-2CF39EF0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3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2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BE793F-5215-4646-809B-3DEE23044C7C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Store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쇼핑몰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9890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17174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전체 제품 목록 중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원하는 제품을 선택 후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결제할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15817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1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Movie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영화예매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4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BBCFD3-F270-409A-83B5-C61B132DDE66}"/>
              </a:ext>
            </a:extLst>
          </p:cNvPr>
          <p:cNvSpPr/>
          <p:nvPr/>
        </p:nvSpPr>
        <p:spPr>
          <a:xfrm>
            <a:off x="1236445" y="282915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216894-EF0B-4DCB-8AFD-93B5952349FD}"/>
              </a:ext>
            </a:extLst>
          </p:cNvPr>
          <p:cNvSpPr/>
          <p:nvPr/>
        </p:nvSpPr>
        <p:spPr>
          <a:xfrm>
            <a:off x="1241955" y="462277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BFCD9D-B5B3-4F81-8239-D1F8485B59AC}"/>
              </a:ext>
            </a:extLst>
          </p:cNvPr>
          <p:cNvCxnSpPr>
            <a:cxnSpLocks/>
          </p:cNvCxnSpPr>
          <p:nvPr/>
        </p:nvCxnSpPr>
        <p:spPr>
          <a:xfrm>
            <a:off x="1678370" y="3361965"/>
            <a:ext cx="0" cy="1044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8252BB-50F6-4625-9AEC-04453CAC752D}"/>
              </a:ext>
            </a:extLst>
          </p:cNvPr>
          <p:cNvSpPr/>
          <p:nvPr/>
        </p:nvSpPr>
        <p:spPr>
          <a:xfrm>
            <a:off x="1236445" y="1865683"/>
            <a:ext cx="883850" cy="418511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메인화면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462006-3727-45A5-B29E-EA792B91FE2A}"/>
              </a:ext>
            </a:extLst>
          </p:cNvPr>
          <p:cNvCxnSpPr>
            <a:cxnSpLocks/>
          </p:cNvCxnSpPr>
          <p:nvPr/>
        </p:nvCxnSpPr>
        <p:spPr>
          <a:xfrm>
            <a:off x="1678370" y="2416629"/>
            <a:ext cx="0" cy="259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3C802-8953-40EF-8CD0-C99E7C8D5F18}"/>
              </a:ext>
            </a:extLst>
          </p:cNvPr>
          <p:cNvSpPr/>
          <p:nvPr/>
        </p:nvSpPr>
        <p:spPr>
          <a:xfrm>
            <a:off x="3201136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C1EB9C-4D74-4B30-91D5-7A03C1521954}"/>
              </a:ext>
            </a:extLst>
          </p:cNvPr>
          <p:cNvCxnSpPr>
            <a:cxnSpLocks/>
          </p:cNvCxnSpPr>
          <p:nvPr/>
        </p:nvCxnSpPr>
        <p:spPr>
          <a:xfrm>
            <a:off x="3899071" y="3040809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96C4BE-A1C1-4742-9340-D9C9F2FFF4C2}"/>
              </a:ext>
            </a:extLst>
          </p:cNvPr>
          <p:cNvSpPr/>
          <p:nvPr/>
        </p:nvSpPr>
        <p:spPr>
          <a:xfrm>
            <a:off x="5171974" y="186568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E4DF44-397E-4CDE-8438-293BA0E1611E}"/>
              </a:ext>
            </a:extLst>
          </p:cNvPr>
          <p:cNvCxnSpPr>
            <a:cxnSpLocks/>
          </p:cNvCxnSpPr>
          <p:nvPr/>
        </p:nvCxnSpPr>
        <p:spPr>
          <a:xfrm>
            <a:off x="4286591" y="2074938"/>
            <a:ext cx="67311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C574DF-7A89-454C-A7A8-86083A102745}"/>
              </a:ext>
            </a:extLst>
          </p:cNvPr>
          <p:cNvSpPr/>
          <p:nvPr/>
        </p:nvSpPr>
        <p:spPr>
          <a:xfrm>
            <a:off x="2879492" y="286223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일반사용자</a:t>
            </a:r>
            <a:endParaRPr lang="en-US" altLang="ko-KR" sz="10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8AE7-3BD1-4F6E-A891-3D8F5DE2740A}"/>
              </a:ext>
            </a:extLst>
          </p:cNvPr>
          <p:cNvCxnSpPr>
            <a:cxnSpLocks/>
          </p:cNvCxnSpPr>
          <p:nvPr/>
        </p:nvCxnSpPr>
        <p:spPr>
          <a:xfrm flipV="1">
            <a:off x="2168454" y="3462093"/>
            <a:ext cx="552831" cy="943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04D0CF-062F-451B-8C34-7ADD9E82C24F}"/>
              </a:ext>
            </a:extLst>
          </p:cNvPr>
          <p:cNvSpPr/>
          <p:nvPr/>
        </p:nvSpPr>
        <p:spPr>
          <a:xfrm>
            <a:off x="4741015" y="2831553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384037-FE0D-4053-BD1E-11F1C611BD3F}"/>
              </a:ext>
            </a:extLst>
          </p:cNvPr>
          <p:cNvSpPr/>
          <p:nvPr/>
        </p:nvSpPr>
        <p:spPr>
          <a:xfrm>
            <a:off x="6558975" y="2812374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상세정보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4473B2-04E9-41CF-BC19-340DB898C9D1}"/>
              </a:ext>
            </a:extLst>
          </p:cNvPr>
          <p:cNvSpPr/>
          <p:nvPr/>
        </p:nvSpPr>
        <p:spPr>
          <a:xfrm>
            <a:off x="8412813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장바구니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A66F98-F38A-4CC8-99DD-919A801F9B5D}"/>
              </a:ext>
            </a:extLst>
          </p:cNvPr>
          <p:cNvSpPr/>
          <p:nvPr/>
        </p:nvSpPr>
        <p:spPr>
          <a:xfrm>
            <a:off x="10207580" y="281477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배송정보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F7E3F4-12F4-4E94-8C98-C1E1C7513643}"/>
              </a:ext>
            </a:extLst>
          </p:cNvPr>
          <p:cNvCxnSpPr>
            <a:cxnSpLocks/>
          </p:cNvCxnSpPr>
          <p:nvPr/>
        </p:nvCxnSpPr>
        <p:spPr>
          <a:xfrm>
            <a:off x="10649505" y="3283620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2A9A780-646C-49E6-9232-34E44896D6DC}"/>
              </a:ext>
            </a:extLst>
          </p:cNvPr>
          <p:cNvSpPr/>
          <p:nvPr/>
        </p:nvSpPr>
        <p:spPr>
          <a:xfrm>
            <a:off x="10207580" y="392111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998D74-7EB2-4B59-9BBE-EE4E50932913}"/>
              </a:ext>
            </a:extLst>
          </p:cNvPr>
          <p:cNvSpPr/>
          <p:nvPr/>
        </p:nvSpPr>
        <p:spPr>
          <a:xfrm>
            <a:off x="10207580" y="5060607"/>
            <a:ext cx="883850" cy="450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주문완료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33C3C8-FFAC-4C8C-A011-D151EF745B07}"/>
              </a:ext>
            </a:extLst>
          </p:cNvPr>
          <p:cNvSpPr/>
          <p:nvPr/>
        </p:nvSpPr>
        <p:spPr>
          <a:xfrm>
            <a:off x="1236445" y="6115355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로그아웃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C6B12B9-6D88-4D28-93E0-84883CF6ADF0}"/>
              </a:ext>
            </a:extLst>
          </p:cNvPr>
          <p:cNvCxnSpPr>
            <a:cxnSpLocks/>
          </p:cNvCxnSpPr>
          <p:nvPr/>
        </p:nvCxnSpPr>
        <p:spPr>
          <a:xfrm>
            <a:off x="1661044" y="5257449"/>
            <a:ext cx="0" cy="758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71E9E-D109-4FB3-BEFD-1730CC43E8D3}"/>
              </a:ext>
            </a:extLst>
          </p:cNvPr>
          <p:cNvSpPr/>
          <p:nvPr/>
        </p:nvSpPr>
        <p:spPr>
          <a:xfrm>
            <a:off x="2879492" y="611535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회원편집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34C8040-3613-4BB2-B316-434C57E3B61A}"/>
              </a:ext>
            </a:extLst>
          </p:cNvPr>
          <p:cNvCxnSpPr>
            <a:cxnSpLocks/>
          </p:cNvCxnSpPr>
          <p:nvPr/>
        </p:nvCxnSpPr>
        <p:spPr>
          <a:xfrm>
            <a:off x="2162518" y="5139006"/>
            <a:ext cx="653331" cy="843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37DCAD-51F6-4BCC-B744-261942440834}"/>
              </a:ext>
            </a:extLst>
          </p:cNvPr>
          <p:cNvSpPr/>
          <p:nvPr/>
        </p:nvSpPr>
        <p:spPr>
          <a:xfrm>
            <a:off x="4955627" y="6081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회원수정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0654DB-5906-42AC-8383-1DC3A930C2E4}"/>
              </a:ext>
            </a:extLst>
          </p:cNvPr>
          <p:cNvCxnSpPr>
            <a:cxnSpLocks/>
          </p:cNvCxnSpPr>
          <p:nvPr/>
        </p:nvCxnSpPr>
        <p:spPr>
          <a:xfrm>
            <a:off x="3899071" y="6307968"/>
            <a:ext cx="888727" cy="16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5E83909-BF1E-476E-AEB0-903DA94BB61C}"/>
              </a:ext>
            </a:extLst>
          </p:cNvPr>
          <p:cNvSpPr/>
          <p:nvPr/>
        </p:nvSpPr>
        <p:spPr>
          <a:xfrm>
            <a:off x="4963943" y="5399561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회원탈퇴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F445CF-2271-4196-9994-C904781741B3}"/>
              </a:ext>
            </a:extLst>
          </p:cNvPr>
          <p:cNvCxnSpPr>
            <a:cxnSpLocks/>
          </p:cNvCxnSpPr>
          <p:nvPr/>
        </p:nvCxnSpPr>
        <p:spPr>
          <a:xfrm flipV="1">
            <a:off x="3899071" y="5754848"/>
            <a:ext cx="888727" cy="326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033CBB1-3823-4ABF-9730-F34CE5E9794D}"/>
              </a:ext>
            </a:extLst>
          </p:cNvPr>
          <p:cNvSpPr/>
          <p:nvPr/>
        </p:nvSpPr>
        <p:spPr>
          <a:xfrm>
            <a:off x="4963943" y="464209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관리자</a:t>
            </a:r>
            <a:endParaRPr lang="en-US" altLang="ko-KR" sz="105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050" b="1" dirty="0">
                <a:solidFill>
                  <a:srgbClr val="F6F2E9"/>
                </a:solidFill>
              </a:rPr>
              <a:t>로그인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8D510E2-43E3-4410-A22F-3113D06B64B4}"/>
              </a:ext>
            </a:extLst>
          </p:cNvPr>
          <p:cNvCxnSpPr>
            <a:cxnSpLocks/>
          </p:cNvCxnSpPr>
          <p:nvPr/>
        </p:nvCxnSpPr>
        <p:spPr>
          <a:xfrm>
            <a:off x="2305247" y="4826784"/>
            <a:ext cx="2291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A4AAC06-9479-470A-A4CF-E7DE5FA8CDFF}"/>
              </a:ext>
            </a:extLst>
          </p:cNvPr>
          <p:cNvSpPr/>
          <p:nvPr/>
        </p:nvSpPr>
        <p:spPr>
          <a:xfrm>
            <a:off x="6872362" y="5449366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제품삭제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23F732-01D9-4A0D-BC26-E1A4D2667155}"/>
              </a:ext>
            </a:extLst>
          </p:cNvPr>
          <p:cNvCxnSpPr>
            <a:cxnSpLocks/>
          </p:cNvCxnSpPr>
          <p:nvPr/>
        </p:nvCxnSpPr>
        <p:spPr>
          <a:xfrm>
            <a:off x="6023938" y="5060607"/>
            <a:ext cx="662088" cy="439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28AE5-C747-4C63-8540-A70FA7AD26E9}"/>
              </a:ext>
            </a:extLst>
          </p:cNvPr>
          <p:cNvCxnSpPr>
            <a:cxnSpLocks/>
          </p:cNvCxnSpPr>
          <p:nvPr/>
        </p:nvCxnSpPr>
        <p:spPr>
          <a:xfrm flipV="1">
            <a:off x="6028888" y="4806863"/>
            <a:ext cx="65713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B6237B9-35BC-4B57-96B0-2DD532017CFB}"/>
              </a:ext>
            </a:extLst>
          </p:cNvPr>
          <p:cNvSpPr/>
          <p:nvPr/>
        </p:nvSpPr>
        <p:spPr>
          <a:xfrm>
            <a:off x="6868624" y="3787318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제품등록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D304D23-EB05-4B2B-9224-9E9F879079E6}"/>
              </a:ext>
            </a:extLst>
          </p:cNvPr>
          <p:cNvSpPr/>
          <p:nvPr/>
        </p:nvSpPr>
        <p:spPr>
          <a:xfrm>
            <a:off x="6868624" y="4618342"/>
            <a:ext cx="883850" cy="41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6F2E9"/>
                </a:solidFill>
              </a:rPr>
              <a:t>제품수정</a:t>
            </a:r>
            <a:endParaRPr lang="en-US" altLang="ko-KR" sz="1200" b="1" dirty="0">
              <a:solidFill>
                <a:srgbClr val="F6F2E9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F7B282-0006-4625-BFB1-DC477970DD98}"/>
              </a:ext>
            </a:extLst>
          </p:cNvPr>
          <p:cNvCxnSpPr>
            <a:cxnSpLocks/>
          </p:cNvCxnSpPr>
          <p:nvPr/>
        </p:nvCxnSpPr>
        <p:spPr>
          <a:xfrm flipV="1">
            <a:off x="6023938" y="4174188"/>
            <a:ext cx="619586" cy="40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498144F4-C0A4-47EB-B06F-D9955B8169C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08B996-2194-49A7-8C8C-7572C7C0D37D}"/>
              </a:ext>
            </a:extLst>
          </p:cNvPr>
          <p:cNvCxnSpPr>
            <a:cxnSpLocks/>
          </p:cNvCxnSpPr>
          <p:nvPr/>
        </p:nvCxnSpPr>
        <p:spPr>
          <a:xfrm>
            <a:off x="574653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3853689-90E9-403E-91D9-41322F04A841}"/>
              </a:ext>
            </a:extLst>
          </p:cNvPr>
          <p:cNvCxnSpPr>
            <a:cxnSpLocks/>
          </p:cNvCxnSpPr>
          <p:nvPr/>
        </p:nvCxnSpPr>
        <p:spPr>
          <a:xfrm>
            <a:off x="7565060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478729-FD9E-4BB5-A347-2FEBC75DFAD1}"/>
              </a:ext>
            </a:extLst>
          </p:cNvPr>
          <p:cNvCxnSpPr>
            <a:cxnSpLocks/>
          </p:cNvCxnSpPr>
          <p:nvPr/>
        </p:nvCxnSpPr>
        <p:spPr>
          <a:xfrm>
            <a:off x="9435805" y="3024031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6087D21-3564-4F55-90A4-4DB32C6E28CB}"/>
              </a:ext>
            </a:extLst>
          </p:cNvPr>
          <p:cNvCxnSpPr>
            <a:cxnSpLocks/>
          </p:cNvCxnSpPr>
          <p:nvPr/>
        </p:nvCxnSpPr>
        <p:spPr>
          <a:xfrm>
            <a:off x="10649505" y="4405501"/>
            <a:ext cx="0" cy="57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AF0C8331-795B-4ED4-A1C1-5AE4FBE45EAE}"/>
              </a:ext>
            </a:extLst>
          </p:cNvPr>
          <p:cNvCxnSpPr>
            <a:cxnSpLocks/>
          </p:cNvCxnSpPr>
          <p:nvPr/>
        </p:nvCxnSpPr>
        <p:spPr>
          <a:xfrm>
            <a:off x="2300026" y="2074938"/>
            <a:ext cx="699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56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390247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48C0AEB-2AB7-43F6-B144-D44DA100EDED}"/>
              </a:ext>
            </a:extLst>
          </p:cNvPr>
          <p:cNvGraphicFramePr>
            <a:graphicFrameLocks noGrp="1"/>
          </p:cNvGraphicFramePr>
          <p:nvPr/>
        </p:nvGraphicFramePr>
        <p:xfrm>
          <a:off x="1559859" y="2151044"/>
          <a:ext cx="9224681" cy="404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467">
                  <a:extLst>
                    <a:ext uri="{9D8B030D-6E8A-4147-A177-3AD203B41FA5}">
                      <a16:colId xmlns:a16="http://schemas.microsoft.com/office/drawing/2014/main" val="380035711"/>
                    </a:ext>
                  </a:extLst>
                </a:gridCol>
                <a:gridCol w="6469214">
                  <a:extLst>
                    <a:ext uri="{9D8B030D-6E8A-4147-A177-3AD203B41FA5}">
                      <a16:colId xmlns:a16="http://schemas.microsoft.com/office/drawing/2014/main" val="1796907345"/>
                    </a:ext>
                  </a:extLst>
                </a:gridCol>
              </a:tblGrid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Window10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16299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IDE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Eclipse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12101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웹 서버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Apache Tomcat 9.0.64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48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rgbClr val="F6F2E9"/>
                          </a:solidFill>
                        </a:rPr>
                        <a:t>데이터베이스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MySQL Server 8.0.37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09153"/>
                  </a:ext>
                </a:extLst>
              </a:tr>
              <a:tr h="809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olidFill>
                            <a:srgbClr val="F6F2E9"/>
                          </a:solidFill>
                        </a:rPr>
                        <a:t>Language</a:t>
                      </a:r>
                      <a:endParaRPr lang="ko-KR" altLang="en-US" sz="2400" b="1" dirty="0">
                        <a:solidFill>
                          <a:srgbClr val="F6F2E9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4C74CC"/>
                          </a:solidFill>
                        </a:rPr>
                        <a:t>Java15</a:t>
                      </a:r>
                      <a:endParaRPr lang="ko-KR" altLang="en-US" sz="2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6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43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33116743-872C-41EE-B278-BA03CC57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83" y="1885955"/>
            <a:ext cx="8493012" cy="431012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849296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198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board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num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subject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VARCHAR(100)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content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VARCHAR(30)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hit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작성 </a:t>
                      </a: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ip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40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37782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product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prodId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price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TEXT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category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instock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재고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INT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filename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첨부파일명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VARCHAR(255)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39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981DC2F-C4B8-45A0-AC1B-CA108EA5B919}"/>
              </a:ext>
            </a:extLst>
          </p:cNvPr>
          <p:cNvGraphicFramePr>
            <a:graphicFrameLocks noGrp="1"/>
          </p:cNvGraphicFramePr>
          <p:nvPr/>
        </p:nvGraphicFramePr>
        <p:xfrm>
          <a:off x="1006679" y="1959437"/>
          <a:ext cx="10234569" cy="46178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486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1907385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55868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1853110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697823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674564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189251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19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6F2E9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rgbClr val="F6F2E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7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id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PK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AI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password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name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gender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birth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mail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이메일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VARCHAR(30)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4229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phone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휴대폰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85194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address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C74CC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VARCHAR(90)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C74CC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45156"/>
                  </a:ext>
                </a:extLst>
              </a:tr>
              <a:tr h="41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regist_day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4C74CC"/>
                          </a:solidFill>
                        </a:rPr>
                        <a:t>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4C74CC"/>
                          </a:solidFill>
                        </a:rPr>
                        <a:t>VARCHAR(50)</a:t>
                      </a: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4C74CC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43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99362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183193-0E83-466F-90BE-1C0482FAFF62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E1F8B24-D106-4F4B-8790-AFA1C50C2C7F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604424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264856" y="2152450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메인화면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9EDE0-8ADD-43D0-A358-57D70DB5F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8" y="2201817"/>
            <a:ext cx="2684265" cy="18426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EB0034-9E09-4DC2-8D50-649FF79EA0BC}"/>
              </a:ext>
            </a:extLst>
          </p:cNvPr>
          <p:cNvSpPr/>
          <p:nvPr/>
        </p:nvSpPr>
        <p:spPr>
          <a:xfrm>
            <a:off x="4774777" y="3997904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EAA6C-2FB2-4EBE-B5E0-A720A432EC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3" y="4619994"/>
            <a:ext cx="3202629" cy="171396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DD7ABF-C1D4-4ED7-A0BF-683A46A89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57" y="1507573"/>
            <a:ext cx="2144100" cy="2313841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B155B6-9BDD-421A-9A60-FCFE19DF71E6}"/>
              </a:ext>
            </a:extLst>
          </p:cNvPr>
          <p:cNvSpPr/>
          <p:nvPr/>
        </p:nvSpPr>
        <p:spPr>
          <a:xfrm>
            <a:off x="8039398" y="1492075"/>
            <a:ext cx="1176404" cy="557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0C93B4-1382-4936-BEB8-834404BE0A23}"/>
              </a:ext>
            </a:extLst>
          </p:cNvPr>
          <p:cNvCxnSpPr>
            <a:cxnSpLocks/>
          </p:cNvCxnSpPr>
          <p:nvPr/>
        </p:nvCxnSpPr>
        <p:spPr>
          <a:xfrm>
            <a:off x="2913855" y="4245427"/>
            <a:ext cx="1478133" cy="123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1726AB-FC91-4250-AB07-5F0AEAD7C9C5}"/>
              </a:ext>
            </a:extLst>
          </p:cNvPr>
          <p:cNvCxnSpPr/>
          <p:nvPr/>
        </p:nvCxnSpPr>
        <p:spPr>
          <a:xfrm flipV="1">
            <a:off x="7886872" y="3080099"/>
            <a:ext cx="1069457" cy="1319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6A6C926A-813C-4AD7-B692-97CD0781C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8CB64D9-7AB7-4F2E-9A94-7A367BB5812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157997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302003" y="299283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E95B4-AD43-4256-8227-CEBAFCA41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92" y="872824"/>
            <a:ext cx="3390808" cy="205490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9F5048-4A7B-4E1F-B545-9992B0D3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92" y="820626"/>
            <a:ext cx="5178212" cy="170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9BEA8B-902C-4906-8B85-10C24E75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44" y="4148728"/>
            <a:ext cx="3087868" cy="244919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FB6A9-F612-4FC0-BF4F-812970B77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37" y="4695339"/>
            <a:ext cx="5178213" cy="19335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3DAF03-84B2-4C69-9526-804819709A71}"/>
              </a:ext>
            </a:extLst>
          </p:cNvPr>
          <p:cNvCxnSpPr>
            <a:cxnSpLocks/>
          </p:cNvCxnSpPr>
          <p:nvPr/>
        </p:nvCxnSpPr>
        <p:spPr>
          <a:xfrm>
            <a:off x="6034038" y="3125331"/>
            <a:ext cx="2313008" cy="13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382243-73F0-490A-B7D3-66E3111D19B6}"/>
              </a:ext>
            </a:extLst>
          </p:cNvPr>
          <p:cNvSpPr/>
          <p:nvPr/>
        </p:nvSpPr>
        <p:spPr>
          <a:xfrm>
            <a:off x="8788050" y="34587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회원가입 완료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001FCCA-552F-45DD-90D3-FD14215581A0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C549C14-D698-431F-8E74-8A118DCF8B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1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50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033296" y="181634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399C8-F6E2-4174-AAA0-39D538D85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862842"/>
            <a:ext cx="3723932" cy="231539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898A3-678A-4DB3-BCD7-E645CCAEF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39" y="4032349"/>
            <a:ext cx="3820996" cy="273138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D843DD-599D-4302-A380-756A5209F155}"/>
              </a:ext>
            </a:extLst>
          </p:cNvPr>
          <p:cNvCxnSpPr>
            <a:cxnSpLocks/>
          </p:cNvCxnSpPr>
          <p:nvPr/>
        </p:nvCxnSpPr>
        <p:spPr>
          <a:xfrm>
            <a:off x="2788590" y="4286595"/>
            <a:ext cx="1517315" cy="975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DFA0EC-9E6F-4DF2-94A9-39D2547D91FA}"/>
              </a:ext>
            </a:extLst>
          </p:cNvPr>
          <p:cNvCxnSpPr>
            <a:cxnSpLocks/>
          </p:cNvCxnSpPr>
          <p:nvPr/>
        </p:nvCxnSpPr>
        <p:spPr>
          <a:xfrm flipV="1">
            <a:off x="8657439" y="3615656"/>
            <a:ext cx="1308682" cy="1956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FB48D2B-7FB5-4A90-A5EA-B4779D0F5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24" y="1286247"/>
            <a:ext cx="3353607" cy="2178070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F0DB44-BF6A-407F-AC4F-175BF1197AAB}"/>
              </a:ext>
            </a:extLst>
          </p:cNvPr>
          <p:cNvSpPr/>
          <p:nvPr/>
        </p:nvSpPr>
        <p:spPr>
          <a:xfrm>
            <a:off x="6952690" y="127219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로그아웃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FF2EA-1E64-4747-A547-7A4A071AC983}"/>
              </a:ext>
            </a:extLst>
          </p:cNvPr>
          <p:cNvSpPr/>
          <p:nvPr/>
        </p:nvSpPr>
        <p:spPr>
          <a:xfrm>
            <a:off x="3183117" y="6142325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 후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 메인화면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231D18-D554-4628-A214-3E865FCE9023}"/>
              </a:ext>
            </a:extLst>
          </p:cNvPr>
          <p:cNvSpPr/>
          <p:nvPr/>
        </p:nvSpPr>
        <p:spPr>
          <a:xfrm>
            <a:off x="4653672" y="4281465"/>
            <a:ext cx="505617" cy="277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93DE193-5D28-4223-87DF-6D037D7D7504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82999A82-CE2E-43F0-8AFF-6C54452E82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44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29818" y="177689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3A70C-4C03-47B0-8415-A36AE7D6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2" y="1823393"/>
            <a:ext cx="2941161" cy="183822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507E5-76BA-425C-80D0-2F4831469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74" y="4277708"/>
            <a:ext cx="2057071" cy="2364554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58575-8B11-4ADF-856C-2A391DFE36C0}"/>
              </a:ext>
            </a:extLst>
          </p:cNvPr>
          <p:cNvSpPr/>
          <p:nvPr/>
        </p:nvSpPr>
        <p:spPr>
          <a:xfrm>
            <a:off x="2083860" y="424179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상세정보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5B18F-9DB6-4CBC-A363-2607462FB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79" y="1083123"/>
            <a:ext cx="2499046" cy="226509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B56EF9-AD2F-4CFA-AF88-E035D2DCF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53" y="4567276"/>
            <a:ext cx="3737727" cy="207498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6AB679-2CFA-4FA9-888F-FED35E70606C}"/>
              </a:ext>
            </a:extLst>
          </p:cNvPr>
          <p:cNvSpPr/>
          <p:nvPr/>
        </p:nvSpPr>
        <p:spPr>
          <a:xfrm>
            <a:off x="8785543" y="1052127"/>
            <a:ext cx="1565793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장바구니 추가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49EFAA-100C-4C46-A834-C8C91925377B}"/>
              </a:ext>
            </a:extLst>
          </p:cNvPr>
          <p:cNvCxnSpPr>
            <a:cxnSpLocks/>
          </p:cNvCxnSpPr>
          <p:nvPr/>
        </p:nvCxnSpPr>
        <p:spPr>
          <a:xfrm>
            <a:off x="3466915" y="3009637"/>
            <a:ext cx="736619" cy="11505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88A11F-0E24-4658-89DB-F627001AE6B9}"/>
              </a:ext>
            </a:extLst>
          </p:cNvPr>
          <p:cNvCxnSpPr>
            <a:cxnSpLocks/>
          </p:cNvCxnSpPr>
          <p:nvPr/>
        </p:nvCxnSpPr>
        <p:spPr>
          <a:xfrm flipV="1">
            <a:off x="5816074" y="3674494"/>
            <a:ext cx="794209" cy="780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FDBF2F0-4505-4AC9-B68B-F9E81CC8439A}"/>
              </a:ext>
            </a:extLst>
          </p:cNvPr>
          <p:cNvCxnSpPr>
            <a:cxnSpLocks/>
          </p:cNvCxnSpPr>
          <p:nvPr/>
        </p:nvCxnSpPr>
        <p:spPr>
          <a:xfrm>
            <a:off x="8959442" y="3045204"/>
            <a:ext cx="977474" cy="12585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004F88-EA28-41A1-92A3-603B21DC9DE6}"/>
              </a:ext>
            </a:extLst>
          </p:cNvPr>
          <p:cNvSpPr/>
          <p:nvPr/>
        </p:nvSpPr>
        <p:spPr>
          <a:xfrm>
            <a:off x="10397830" y="388482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장바구니</a:t>
            </a:r>
            <a:endParaRPr lang="en-US" altLang="ko-KR" b="1" dirty="0">
              <a:solidFill>
                <a:srgbClr val="F6F2E9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9F85D45-3401-404E-957F-32C597AA2AD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5272606-4631-4AF2-B745-0C14753690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212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2276" y="189452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배송정보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113D5-1839-441F-AB90-0C31348A4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941016"/>
            <a:ext cx="3274422" cy="160651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06F9AB-B079-405D-8E0D-DFA35329C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39" y="4380554"/>
            <a:ext cx="4007940" cy="213965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49C22-79E6-40C3-862F-A66BD1A96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1338606"/>
            <a:ext cx="3787788" cy="220892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5C9E0E-3512-44F5-B7E8-A0A91C32E0C1}"/>
              </a:ext>
            </a:extLst>
          </p:cNvPr>
          <p:cNvSpPr/>
          <p:nvPr/>
        </p:nvSpPr>
        <p:spPr>
          <a:xfrm>
            <a:off x="2118611" y="434955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904AEB-2982-4E51-AA1F-5DF79460E12D}"/>
              </a:ext>
            </a:extLst>
          </p:cNvPr>
          <p:cNvSpPr/>
          <p:nvPr/>
        </p:nvSpPr>
        <p:spPr>
          <a:xfrm>
            <a:off x="6464017" y="1296868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주문완료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478E2B-F38E-4C05-8F6C-D5BFDC388608}"/>
              </a:ext>
            </a:extLst>
          </p:cNvPr>
          <p:cNvCxnSpPr>
            <a:cxnSpLocks/>
          </p:cNvCxnSpPr>
          <p:nvPr/>
        </p:nvCxnSpPr>
        <p:spPr>
          <a:xfrm>
            <a:off x="3649766" y="3176373"/>
            <a:ext cx="1148543" cy="9929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FAADE9-0751-4097-8B33-61DB7C508A84}"/>
              </a:ext>
            </a:extLst>
          </p:cNvPr>
          <p:cNvCxnSpPr>
            <a:cxnSpLocks/>
          </p:cNvCxnSpPr>
          <p:nvPr/>
        </p:nvCxnSpPr>
        <p:spPr>
          <a:xfrm flipV="1">
            <a:off x="7840971" y="3775997"/>
            <a:ext cx="1057728" cy="15554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9DB6398-91A1-431B-A525-D6C63A6C6FFA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D79CC20-6CFE-481F-8971-16CC4761BD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40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4127460" y="1817956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815D1-04AD-439E-AA33-FC72BE720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7" y="1876990"/>
            <a:ext cx="3815487" cy="157427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B66DC-2C89-45FD-96B5-4F78DFCDC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88" y="4349813"/>
            <a:ext cx="3802144" cy="203282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2096281" y="431881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제품등록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47D42D-C0F2-4690-B736-24C84DD4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32" y="1131409"/>
            <a:ext cx="4652433" cy="246848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6D7B5C0-0B87-466A-B7A0-A32D35CC2627}"/>
              </a:ext>
            </a:extLst>
          </p:cNvPr>
          <p:cNvSpPr/>
          <p:nvPr/>
        </p:nvSpPr>
        <p:spPr>
          <a:xfrm>
            <a:off x="9276103" y="2020353"/>
            <a:ext cx="858647" cy="836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10651313" y="366218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제품등록</a:t>
            </a:r>
            <a:endParaRPr lang="en-US" altLang="ko-KR" sz="1400" b="1" dirty="0">
              <a:solidFill>
                <a:srgbClr val="F6F2E9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완료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4265646" y="2806497"/>
            <a:ext cx="918750" cy="132088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23238" y="3735371"/>
            <a:ext cx="1839544" cy="163085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7824D15D-AB4A-42BB-A10E-5806298E68CC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100E061-8CD4-4439-BCF1-2BC0F5EF03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41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579095" y="1941371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13509" y="3753272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6625373" y="124361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제품수정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2027966" y="3944573"/>
            <a:ext cx="1796343" cy="161054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8280882" y="3573710"/>
            <a:ext cx="1559404" cy="15083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056B145-ED8D-44DD-BA89-613BC9DBF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3" y="1987865"/>
            <a:ext cx="3318887" cy="179136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3CFC8E8-4594-43AF-9C3E-804840FEC984}"/>
              </a:ext>
            </a:extLst>
          </p:cNvPr>
          <p:cNvSpPr/>
          <p:nvPr/>
        </p:nvSpPr>
        <p:spPr>
          <a:xfrm>
            <a:off x="623453" y="2780517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70706-2E4D-4DC5-9AC3-439E9F4DF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30" y="4466966"/>
            <a:ext cx="4066131" cy="2176299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36391B-EC01-4D5B-A438-0390A6112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74" y="1286425"/>
            <a:ext cx="3914001" cy="209875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ADFDF2E-1165-4DBB-86B9-375DE13B9367}"/>
              </a:ext>
            </a:extLst>
          </p:cNvPr>
          <p:cNvSpPr/>
          <p:nvPr/>
        </p:nvSpPr>
        <p:spPr>
          <a:xfrm>
            <a:off x="8710350" y="2374500"/>
            <a:ext cx="904992" cy="101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0551BFA-0CC2-4D32-8E1F-429D4152835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1FA18846-4591-48E4-9FBE-CD7E1DB8D2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94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3468882" y="2040543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전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33DA6-C098-4807-B6DF-21080E43C87C}"/>
              </a:ext>
            </a:extLst>
          </p:cNvPr>
          <p:cNvSpPr/>
          <p:nvPr/>
        </p:nvSpPr>
        <p:spPr>
          <a:xfrm>
            <a:off x="4078545" y="4057969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중</a:t>
            </a:r>
            <a:endParaRPr lang="en-US" altLang="ko-KR" sz="1400" b="1" dirty="0">
              <a:solidFill>
                <a:srgbClr val="F6F2E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29E173-FF1C-483C-B68A-EBF917B25ECE}"/>
              </a:ext>
            </a:extLst>
          </p:cNvPr>
          <p:cNvSpPr/>
          <p:nvPr/>
        </p:nvSpPr>
        <p:spPr>
          <a:xfrm>
            <a:off x="7980399" y="82421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제품삭제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E0ADD-8468-4CF7-B55D-85FD831BA8AE}"/>
              </a:ext>
            </a:extLst>
          </p:cNvPr>
          <p:cNvCxnSpPr>
            <a:cxnSpLocks/>
          </p:cNvCxnSpPr>
          <p:nvPr/>
        </p:nvCxnSpPr>
        <p:spPr>
          <a:xfrm>
            <a:off x="1987395" y="3779521"/>
            <a:ext cx="1947042" cy="17823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FFC09-A291-4ED1-85C3-B96807AD5BB0}"/>
              </a:ext>
            </a:extLst>
          </p:cNvPr>
          <p:cNvCxnSpPr>
            <a:cxnSpLocks/>
          </p:cNvCxnSpPr>
          <p:nvPr/>
        </p:nvCxnSpPr>
        <p:spPr>
          <a:xfrm flipV="1">
            <a:off x="7608149" y="3850547"/>
            <a:ext cx="2114691" cy="179630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194F6A-CE9D-4343-8120-87E39B572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3" y="2087037"/>
            <a:ext cx="2998593" cy="154458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2FAFA16-96D5-4015-9E03-2D8E41D60CE3}"/>
              </a:ext>
            </a:extLst>
          </p:cNvPr>
          <p:cNvSpPr/>
          <p:nvPr/>
        </p:nvSpPr>
        <p:spPr>
          <a:xfrm>
            <a:off x="1489842" y="2598726"/>
            <a:ext cx="790581" cy="636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2E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99AE8-0C58-476B-ABE1-4690187A1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41" y="4740590"/>
            <a:ext cx="3323504" cy="1799573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517D5D-09D0-4550-80D8-EAAA3834D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99" y="1523429"/>
            <a:ext cx="3975929" cy="2108196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FD838B-66B9-4155-B566-9D5418C48AF1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011451E-EC4F-4A80-A9AF-01BACB25CA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935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A6EED-2DCB-442D-B6A5-06A7BD9C0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" y="1795158"/>
            <a:ext cx="4314936" cy="233519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00" y="1733165"/>
            <a:ext cx="3982994" cy="1300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59F258-A43F-411F-989A-1B6E6D61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5" y="3703354"/>
            <a:ext cx="4122901" cy="298624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F78239-F03D-4560-B291-18420856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93" y="5283398"/>
            <a:ext cx="5861508" cy="140617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861026" y="3742017"/>
            <a:ext cx="1120719" cy="11063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D42808-4D14-46BF-8B33-B2A989478B82}"/>
              </a:ext>
            </a:extLst>
          </p:cNvPr>
          <p:cNvSpPr/>
          <p:nvPr/>
        </p:nvSpPr>
        <p:spPr>
          <a:xfrm>
            <a:off x="6217946" y="3703354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회원수정 완료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4F4FCC9-8B2F-4FA9-881A-D06F9A9A2E13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BAA354C9-F6B2-41FE-AA0C-11FA09F16C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35672" y="419792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회원수정</a:t>
            </a:r>
          </a:p>
        </p:txBody>
      </p:sp>
    </p:spTree>
    <p:extLst>
      <p:ext uri="{BB962C8B-B14F-4D97-AF65-F5344CB8AC3E}">
        <p14:creationId xmlns:p14="http://schemas.microsoft.com/office/powerpoint/2010/main" val="56466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53AB9-AB25-493A-A824-6B88F1C284D2}"/>
              </a:ext>
            </a:extLst>
          </p:cNvPr>
          <p:cNvSpPr/>
          <p:nvPr/>
        </p:nvSpPr>
        <p:spPr>
          <a:xfrm>
            <a:off x="283395" y="4199707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회원탈퇴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6C1DF-0857-4DE9-883E-C0711DCE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5" y="1966244"/>
            <a:ext cx="5206318" cy="130089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67991E-9DD8-4651-85B1-65C7600AAEB6}"/>
              </a:ext>
            </a:extLst>
          </p:cNvPr>
          <p:cNvCxnSpPr>
            <a:cxnSpLocks/>
          </p:cNvCxnSpPr>
          <p:nvPr/>
        </p:nvCxnSpPr>
        <p:spPr>
          <a:xfrm>
            <a:off x="4582827" y="4052354"/>
            <a:ext cx="1634658" cy="112491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9FAE996-89B1-4688-B519-652CC59A7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" y="1988339"/>
            <a:ext cx="4119512" cy="2152385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C6F464-78FE-476F-B810-B3B42F93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57" y="4335185"/>
            <a:ext cx="4084948" cy="228947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210BFA-F6DC-4397-8446-D1F02EF61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7" y="5492582"/>
            <a:ext cx="5206318" cy="111658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0E7F190-A8C7-4E0F-91CE-D30FA4FB7C6C}"/>
              </a:ext>
            </a:extLst>
          </p:cNvPr>
          <p:cNvSpPr/>
          <p:nvPr/>
        </p:nvSpPr>
        <p:spPr>
          <a:xfrm>
            <a:off x="6308847" y="4308440"/>
            <a:ext cx="1423448" cy="612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회원탈퇴 완료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18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E8F59F9-8746-4149-BF1A-BF0D8867E8EE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B10FBD-4987-4813-A68A-A5368C554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EAD87F5-1834-49D5-A19C-2D05F2AEA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072F7-361F-44E1-9447-8B5CEA4F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73294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451099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031127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6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882460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미니 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3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2326105" y="2883256"/>
            <a:ext cx="7539789" cy="2118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School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학생 관리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C5367CA-9E6D-4DBF-8EE9-363DD280BA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18BC37B-68C9-4E6B-BA45-290371EAB3AA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372464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17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2710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22763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442730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화면설계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1" y="562697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4.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844818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사용자인 선생님이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학생관리 시스템을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사용할 수 있도록 구현</a:t>
            </a:r>
          </a:p>
        </p:txBody>
      </p:sp>
    </p:spTree>
    <p:extLst>
      <p:ext uri="{BB962C8B-B14F-4D97-AF65-F5344CB8AC3E}">
        <p14:creationId xmlns:p14="http://schemas.microsoft.com/office/powerpoint/2010/main" val="302181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320134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–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182" y="2038847"/>
            <a:ext cx="8349967" cy="440271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760153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85" y="2311085"/>
            <a:ext cx="4526010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5277" y="2294021"/>
            <a:ext cx="537595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906917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619280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</p:spTree>
    <p:extLst>
      <p:ext uri="{BB962C8B-B14F-4D97-AF65-F5344CB8AC3E}">
        <p14:creationId xmlns:p14="http://schemas.microsoft.com/office/powerpoint/2010/main" val="523696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651" y="2311085"/>
            <a:ext cx="4210242" cy="3368194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853" y="2294021"/>
            <a:ext cx="4083623" cy="33731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3799" y="5813088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71969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</p:spTree>
    <p:extLst>
      <p:ext uri="{BB962C8B-B14F-4D97-AF65-F5344CB8AC3E}">
        <p14:creationId xmlns:p14="http://schemas.microsoft.com/office/powerpoint/2010/main" val="1474628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678" y="2340244"/>
            <a:ext cx="4900349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BA2566F-33E2-4BF1-98D9-981FBD83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2483" y="2321978"/>
            <a:ext cx="4083623" cy="3266898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31879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5FD4AB-3ACB-46B2-93CB-A17799CE0C24}"/>
              </a:ext>
            </a:extLst>
          </p:cNvPr>
          <p:cNvSpPr txBox="1">
            <a:spLocks/>
          </p:cNvSpPr>
          <p:nvPr/>
        </p:nvSpPr>
        <p:spPr>
          <a:xfrm>
            <a:off x="7960321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</p:spTree>
    <p:extLst>
      <p:ext uri="{BB962C8B-B14F-4D97-AF65-F5344CB8AC3E}">
        <p14:creationId xmlns:p14="http://schemas.microsoft.com/office/powerpoint/2010/main" val="312931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선택한 영화를 </a:t>
            </a:r>
            <a:endParaRPr lang="en-US" altLang="ko-KR" b="1" dirty="0">
              <a:solidFill>
                <a:srgbClr val="4C74CC"/>
              </a:solidFill>
            </a:endParaRPr>
          </a:p>
          <a:p>
            <a:r>
              <a:rPr lang="ko-KR" altLang="en-US" b="1" dirty="0">
                <a:solidFill>
                  <a:srgbClr val="4C74CC"/>
                </a:solidFill>
              </a:rPr>
              <a:t>예매할 수 있는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55847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화면설계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633" y="1185920"/>
            <a:ext cx="3340757" cy="448616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59038" y="5795503"/>
            <a:ext cx="2247946" cy="80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3282796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8" y="2437421"/>
            <a:ext cx="4042316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2926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809919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4"/>
            <a:ext cx="3138553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2"/>
            <a:ext cx="4466100" cy="240007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000" y="2458663"/>
            <a:ext cx="3380206" cy="240007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141559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393" y="2448322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01620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8203" y="2448318"/>
            <a:ext cx="3885342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837971" y="555990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2680" y="2448319"/>
            <a:ext cx="3186955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973254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3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09" y="2456707"/>
            <a:ext cx="3930260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807484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교사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6119" y="245670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8384684" y="5391827"/>
            <a:ext cx="312821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554" y="2456707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691045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담당학생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07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77" y="2448318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39254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096" y="2448317"/>
            <a:ext cx="723834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25313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출석조회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14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09" y="2437421"/>
            <a:ext cx="4042314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1"/>
            <a:ext cx="3558188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5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981829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50" y="2458665"/>
            <a:ext cx="3138553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759307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651" y="2458665"/>
            <a:ext cx="4466100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4885882" y="4935443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999" y="2458665"/>
            <a:ext cx="3380206" cy="240006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133284" y="4935442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정보</a:t>
            </a:r>
          </a:p>
        </p:txBody>
      </p:sp>
    </p:spTree>
    <p:extLst>
      <p:ext uri="{BB962C8B-B14F-4D97-AF65-F5344CB8AC3E}">
        <p14:creationId xmlns:p14="http://schemas.microsoft.com/office/powerpoint/2010/main" val="3910168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260" y="2460431"/>
            <a:ext cx="3930260" cy="280048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310487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정보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36" y="2448318"/>
            <a:ext cx="3186955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743991" y="5591827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95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179" y="2456707"/>
            <a:ext cx="3663596" cy="281260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5023022" y="539182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8102" y="2456707"/>
            <a:ext cx="3186955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8844593" y="5391827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542FBF51-C631-410A-94A9-EE2FE4D6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5" y="2448317"/>
            <a:ext cx="388534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50B4B0-D860-407E-86BA-868572F3471B}"/>
              </a:ext>
            </a:extLst>
          </p:cNvPr>
          <p:cNvSpPr txBox="1">
            <a:spLocks/>
          </p:cNvSpPr>
          <p:nvPr/>
        </p:nvSpPr>
        <p:spPr>
          <a:xfrm>
            <a:off x="931837" y="5383440"/>
            <a:ext cx="278575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공지사항 목록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예매하기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확인하기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예매 취소하기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관리자 메뉴로 이동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97A089E-4F54-42EB-BDE2-9E575CAFC224}"/>
              </a:ext>
            </a:extLst>
          </p:cNvPr>
          <p:cNvCxnSpPr/>
          <p:nvPr/>
        </p:nvCxnSpPr>
        <p:spPr>
          <a:xfrm flipV="1">
            <a:off x="8444204" y="4338735"/>
            <a:ext cx="989045" cy="96105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28E04A-D06F-46F7-99AC-C05CBF2E15B0}"/>
              </a:ext>
            </a:extLst>
          </p:cNvPr>
          <p:cNvSpPr/>
          <p:nvPr/>
        </p:nvSpPr>
        <p:spPr>
          <a:xfrm>
            <a:off x="9546068" y="3867733"/>
            <a:ext cx="2350713" cy="961053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4C74CC"/>
                </a:solidFill>
              </a:rPr>
              <a:t>관리자용 아이디 </a:t>
            </a:r>
            <a:r>
              <a:rPr lang="en-US" altLang="ko-KR" b="1" dirty="0">
                <a:solidFill>
                  <a:srgbClr val="4C74CC"/>
                </a:solidFill>
              </a:rPr>
              <a:t>&amp; </a:t>
            </a:r>
            <a:r>
              <a:rPr lang="ko-KR" altLang="en-US" b="1" dirty="0">
                <a:solidFill>
                  <a:srgbClr val="4C74CC"/>
                </a:solidFill>
              </a:rPr>
              <a:t>비밀번호 인증 필요</a:t>
            </a:r>
          </a:p>
        </p:txBody>
      </p:sp>
    </p:spTree>
    <p:extLst>
      <p:ext uri="{BB962C8B-B14F-4D97-AF65-F5344CB8AC3E}">
        <p14:creationId xmlns:p14="http://schemas.microsoft.com/office/powerpoint/2010/main" val="237592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7"/>
            <a:ext cx="3930260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7"/>
            <a:ext cx="5840522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37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요구사항 정의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1" y="2448316"/>
            <a:ext cx="3930260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42208" y="5383437"/>
            <a:ext cx="307470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471" y="2448315"/>
            <a:ext cx="5840522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150777" y="5383438"/>
            <a:ext cx="2809910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39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94828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개발환경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95" y="2968612"/>
            <a:ext cx="11313810" cy="92077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900194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ER </a:t>
            </a:r>
            <a:r>
              <a:rPr lang="ko-KR" altLang="en-US" b="1" dirty="0">
                <a:solidFill>
                  <a:srgbClr val="4C74CC"/>
                </a:solidFill>
              </a:rPr>
              <a:t>다이어그램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397" y="2085327"/>
            <a:ext cx="9351206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014793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71" y="1959492"/>
            <a:ext cx="7477058" cy="4485297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828167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테이블 명세서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868" y="2048626"/>
            <a:ext cx="7942264" cy="43125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793012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화면설명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14160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사용자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2441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화면설명 </a:t>
            </a:r>
            <a:r>
              <a:rPr lang="en-US" altLang="ko-KR" sz="4800" b="1" dirty="0">
                <a:solidFill>
                  <a:srgbClr val="F6F2E9"/>
                </a:solidFill>
              </a:rPr>
              <a:t>- </a:t>
            </a:r>
            <a:r>
              <a:rPr lang="ko-KR" altLang="en-US" sz="4800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AFDC46-C5A5-41CB-B4CE-FCA49E5CF24B}"/>
              </a:ext>
            </a:extLst>
          </p:cNvPr>
          <p:cNvSpPr txBox="1">
            <a:spLocks/>
          </p:cNvSpPr>
          <p:nvPr/>
        </p:nvSpPr>
        <p:spPr>
          <a:xfrm>
            <a:off x="3063892" y="5100926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22613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29" y="2437421"/>
            <a:ext cx="4032273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048063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로그인</a:t>
            </a:r>
          </a:p>
        </p:txBody>
      </p:sp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6D07A8E2-440C-4E5F-9A68-E8DF52D7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737" y="2437422"/>
            <a:ext cx="3558188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19112E-4DB4-4D46-8C64-0FB155B74340}"/>
              </a:ext>
            </a:extLst>
          </p:cNvPr>
          <p:cNvSpPr txBox="1">
            <a:spLocks/>
          </p:cNvSpPr>
          <p:nvPr/>
        </p:nvSpPr>
        <p:spPr>
          <a:xfrm>
            <a:off x="5186928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메인화면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192" y="2437421"/>
            <a:ext cx="3539655" cy="252644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9069117" y="5057598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774518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553" y="2448318"/>
            <a:ext cx="4841337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2246319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20" y="2448317"/>
            <a:ext cx="457341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827626" y="5383440"/>
            <a:ext cx="2285806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학생 목록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1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3F9F0-8C39-483E-BB7E-38F025E7319A}"/>
              </a:ext>
            </a:extLst>
          </p:cNvPr>
          <p:cNvSpPr/>
          <p:nvPr/>
        </p:nvSpPr>
        <p:spPr>
          <a:xfrm>
            <a:off x="6245648" y="2194612"/>
            <a:ext cx="2350714" cy="3661719"/>
          </a:xfrm>
          <a:prstGeom prst="round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883AB1-ABA1-4312-90F8-874DAC370925}"/>
              </a:ext>
            </a:extLst>
          </p:cNvPr>
          <p:cNvCxnSpPr/>
          <p:nvPr/>
        </p:nvCxnSpPr>
        <p:spPr>
          <a:xfrm>
            <a:off x="4890221" y="2677214"/>
            <a:ext cx="1224793" cy="0"/>
          </a:xfrm>
          <a:prstGeom prst="straightConnector1">
            <a:avLst/>
          </a:prstGeom>
          <a:ln w="28575">
            <a:solidFill>
              <a:srgbClr val="4C7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3DB5BA-6CC4-4D54-9097-6EC405D4FF31}"/>
              </a:ext>
            </a:extLst>
          </p:cNvPr>
          <p:cNvSpPr/>
          <p:nvPr/>
        </p:nvSpPr>
        <p:spPr>
          <a:xfrm>
            <a:off x="6502585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등록하기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2DB319-3A1C-4B7D-8E24-3C9D23340888}"/>
              </a:ext>
            </a:extLst>
          </p:cNvPr>
          <p:cNvSpPr/>
          <p:nvPr/>
        </p:nvSpPr>
        <p:spPr>
          <a:xfrm>
            <a:off x="2953780" y="2388456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관리자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37D2D5-C05B-436C-B7EB-6E1F3D001CD1}"/>
              </a:ext>
            </a:extLst>
          </p:cNvPr>
          <p:cNvSpPr/>
          <p:nvPr/>
        </p:nvSpPr>
        <p:spPr>
          <a:xfrm>
            <a:off x="6502585" y="3266429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목록보기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3BD439-E7E5-4233-A197-0E315C5F74A9}"/>
              </a:ext>
            </a:extLst>
          </p:cNvPr>
          <p:cNvSpPr/>
          <p:nvPr/>
        </p:nvSpPr>
        <p:spPr>
          <a:xfrm>
            <a:off x="6502585" y="4144402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6F2E9"/>
                </a:solidFill>
              </a:rPr>
              <a:t>영화 삭제하기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E2328C-7CDD-496E-97D3-9E846F2A9C6B}"/>
              </a:ext>
            </a:extLst>
          </p:cNvPr>
          <p:cNvSpPr/>
          <p:nvPr/>
        </p:nvSpPr>
        <p:spPr>
          <a:xfrm>
            <a:off x="6502585" y="5022375"/>
            <a:ext cx="1828800" cy="577516"/>
          </a:xfrm>
          <a:prstGeom prst="roundRect">
            <a:avLst/>
          </a:prstGeom>
          <a:solidFill>
            <a:srgbClr val="4C7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F2E9"/>
                </a:solidFill>
              </a:rPr>
              <a:t>메인 메뉴로 이동</a:t>
            </a:r>
          </a:p>
        </p:txBody>
      </p:sp>
    </p:spTree>
    <p:extLst>
      <p:ext uri="{BB962C8B-B14F-4D97-AF65-F5344CB8AC3E}">
        <p14:creationId xmlns:p14="http://schemas.microsoft.com/office/powerpoint/2010/main" val="2639379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637" y="2448318"/>
            <a:ext cx="4635169" cy="281260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상세정보</a:t>
            </a:r>
            <a:endParaRPr lang="ko-KR" altLang="en-US" sz="3200" b="1" dirty="0">
              <a:solidFill>
                <a:srgbClr val="4C74CC"/>
              </a:solidFill>
            </a:endParaRP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200" y="2448317"/>
            <a:ext cx="4274657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성적 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12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5" y="2448318"/>
            <a:ext cx="5650427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37032" y="5383439"/>
            <a:ext cx="3104378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589" y="2448318"/>
            <a:ext cx="4673881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10236" y="5383440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85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119" y="2433055"/>
            <a:ext cx="3423202" cy="2827863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99750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담당과목 성적 조회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40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015077" y="5383438"/>
            <a:ext cx="2920585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입력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64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1" y="2433056"/>
            <a:ext cx="5721876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382517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성적 수정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948" y="2433056"/>
            <a:ext cx="5150261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898389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학생 기간별 출석 조회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75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705" y="2433056"/>
            <a:ext cx="4550719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510853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출석부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3474" y="2433056"/>
            <a:ext cx="4307864" cy="2827862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641717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출결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95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81" y="2607044"/>
            <a:ext cx="4550719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157929" y="5383439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7487" y="2607044"/>
            <a:ext cx="5383168" cy="2479886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513381" y="5383438"/>
            <a:ext cx="4591377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검색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12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207" y="2222787"/>
            <a:ext cx="4735581" cy="345662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4194786" y="5784792"/>
            <a:ext cx="3802421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학년별 석차</a:t>
            </a:r>
          </a:p>
        </p:txBody>
      </p:sp>
    </p:spTree>
    <p:extLst>
      <p:ext uri="{BB962C8B-B14F-4D97-AF65-F5344CB8AC3E}">
        <p14:creationId xmlns:p14="http://schemas.microsoft.com/office/powerpoint/2010/main" val="4038485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CD78BA88-0556-41ED-8BE3-7AB3D265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49" y="2448318"/>
            <a:ext cx="5673908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ECD0E5-3FD4-489E-ADB9-B0707465962C}"/>
              </a:ext>
            </a:extLst>
          </p:cNvPr>
          <p:cNvSpPr txBox="1">
            <a:spLocks/>
          </p:cNvSpPr>
          <p:nvPr/>
        </p:nvSpPr>
        <p:spPr>
          <a:xfrm>
            <a:off x="1822986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목록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782" y="2448317"/>
            <a:ext cx="462997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587796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49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0783" y="2448317"/>
            <a:ext cx="57104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4482027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공지사항 수정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26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046" y="2448317"/>
            <a:ext cx="3359733" cy="281260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6908940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상세정보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161" y="2454374"/>
            <a:ext cx="3343033" cy="2839521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2079661" y="5424302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교사 등록</a:t>
            </a:r>
          </a:p>
        </p:txBody>
      </p:sp>
    </p:spTree>
    <p:extLst>
      <p:ext uri="{BB962C8B-B14F-4D97-AF65-F5344CB8AC3E}">
        <p14:creationId xmlns:p14="http://schemas.microsoft.com/office/powerpoint/2010/main" val="83156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28985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개발환경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99863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ER </a:t>
            </a:r>
            <a:r>
              <a:rPr lang="ko-KR" altLang="en-US" sz="4800" b="1" dirty="0">
                <a:solidFill>
                  <a:srgbClr val="F6F2E9"/>
                </a:solidFill>
              </a:rPr>
              <a:t>다이어그램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9B85A92-8B13-4375-868C-A37A8BCB2EE6}"/>
              </a:ext>
            </a:extLst>
          </p:cNvPr>
          <p:cNvSpPr txBox="1">
            <a:spLocks/>
          </p:cNvSpPr>
          <p:nvPr/>
        </p:nvSpPr>
        <p:spPr>
          <a:xfrm>
            <a:off x="3063892" y="510986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680271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화면설명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관리자</a:t>
            </a:r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8978BF70-0F7C-4BF8-916B-8C3428AB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610" y="2448318"/>
            <a:ext cx="5711873" cy="2812599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C58718-6CCD-4A6C-9670-E8A83E413800}"/>
              </a:ext>
            </a:extLst>
          </p:cNvPr>
          <p:cNvSpPr txBox="1">
            <a:spLocks/>
          </p:cNvSpPr>
          <p:nvPr/>
        </p:nvSpPr>
        <p:spPr>
          <a:xfrm>
            <a:off x="7388574" y="5424301"/>
            <a:ext cx="322794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solidFill>
                  <a:srgbClr val="4C74CC"/>
                </a:solidFill>
              </a:rPr>
              <a:t>교과 등록</a:t>
            </a:r>
            <a:endParaRPr lang="en-US" altLang="ko-KR" sz="3200" b="1" dirty="0">
              <a:solidFill>
                <a:srgbClr val="4C74CC"/>
              </a:solidFill>
            </a:endParaRPr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D675706C-3FF2-4493-B044-FC6478C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7" y="2448318"/>
            <a:ext cx="5389820" cy="2812600"/>
          </a:xfrm>
          <a:prstGeom prst="rect">
            <a:avLst/>
          </a:prstGeom>
          <a:solidFill>
            <a:srgbClr val="F6F2E9"/>
          </a:solidFill>
          <a:ln w="38100">
            <a:solidFill>
              <a:srgbClr val="4C74CC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52BDC2-13AB-4F83-A7E6-21185E771511}"/>
              </a:ext>
            </a:extLst>
          </p:cNvPr>
          <p:cNvSpPr txBox="1">
            <a:spLocks/>
          </p:cNvSpPr>
          <p:nvPr/>
        </p:nvSpPr>
        <p:spPr>
          <a:xfrm>
            <a:off x="1522360" y="5424301"/>
            <a:ext cx="3108033" cy="695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4C74CC"/>
                </a:solidFill>
              </a:rPr>
              <a:t>교과 목록</a:t>
            </a:r>
          </a:p>
        </p:txBody>
      </p:sp>
    </p:spTree>
    <p:extLst>
      <p:ext uri="{BB962C8B-B14F-4D97-AF65-F5344CB8AC3E}">
        <p14:creationId xmlns:p14="http://schemas.microsoft.com/office/powerpoint/2010/main" val="3938863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프로젝트 시연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031DC2C-33E3-41D5-A6C9-E0510CF6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442" y="1680970"/>
            <a:ext cx="4515116" cy="45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5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질의응답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BF546-1BBB-4D67-BFF8-891805FD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3" y="1887278"/>
            <a:ext cx="3664013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968" y="2701255"/>
            <a:ext cx="5056064" cy="1455489"/>
          </a:xfrm>
        </p:spPr>
        <p:txBody>
          <a:bodyPr anchor="ctr">
            <a:noAutofit/>
          </a:bodyPr>
          <a:lstStyle/>
          <a:p>
            <a:r>
              <a:rPr lang="ko-KR" altLang="en-US" b="1" dirty="0">
                <a:solidFill>
                  <a:srgbClr val="F6F2E9"/>
                </a:solidFill>
              </a:rPr>
              <a:t>감사합니다</a:t>
            </a:r>
            <a:r>
              <a:rPr lang="en-US" altLang="ko-KR" b="1" dirty="0">
                <a:solidFill>
                  <a:srgbClr val="F6F2E9"/>
                </a:solidFill>
              </a:rPr>
              <a:t>.</a:t>
            </a:r>
            <a:endParaRPr lang="ko-KR" altLang="en-US" b="1" dirty="0">
              <a:solidFill>
                <a:srgbClr val="F6F2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88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29" y="930587"/>
            <a:ext cx="5841682" cy="197580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4C74CC"/>
                </a:solidFill>
              </a:rPr>
              <a:t>팀 프로젝트</a:t>
            </a:r>
            <a:r>
              <a:rPr lang="en-US" altLang="ko-KR" sz="4800" b="1" dirty="0">
                <a:solidFill>
                  <a:srgbClr val="4C74CC"/>
                </a:solidFill>
              </a:rPr>
              <a:t>4</a:t>
            </a:r>
            <a:br>
              <a:rPr lang="en-US" altLang="ko-KR" sz="4800" b="1" dirty="0">
                <a:solidFill>
                  <a:srgbClr val="4C74CC"/>
                </a:solidFill>
              </a:rPr>
            </a:br>
            <a:r>
              <a:rPr lang="ko-KR" altLang="en-US" sz="4800" b="1" dirty="0">
                <a:solidFill>
                  <a:srgbClr val="4C74CC"/>
                </a:solidFill>
              </a:rPr>
              <a:t>포트폴리오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4C6A96-BD79-44F4-8980-8BA79AEDCF3A}"/>
              </a:ext>
            </a:extLst>
          </p:cNvPr>
          <p:cNvSpPr txBox="1">
            <a:spLocks/>
          </p:cNvSpPr>
          <p:nvPr/>
        </p:nvSpPr>
        <p:spPr>
          <a:xfrm>
            <a:off x="1933073" y="2906390"/>
            <a:ext cx="8325853" cy="1975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74CC"/>
                </a:solidFill>
              </a:rPr>
              <a:t>CRX</a:t>
            </a:r>
          </a:p>
          <a:p>
            <a:r>
              <a:rPr lang="ko-KR" altLang="en-US" b="1" dirty="0">
                <a:solidFill>
                  <a:srgbClr val="4C74CC"/>
                </a:solidFill>
              </a:rPr>
              <a:t>열차예매 프로그램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8894E4-4F4C-4A56-8E2D-DC66DB394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96B9759-E277-4DB7-9152-F17BAD2C97AC}"/>
              </a:ext>
            </a:extLst>
          </p:cNvPr>
          <p:cNvSpPr txBox="1">
            <a:spLocks/>
          </p:cNvSpPr>
          <p:nvPr/>
        </p:nvSpPr>
        <p:spPr>
          <a:xfrm>
            <a:off x="3151414" y="5519057"/>
            <a:ext cx="8453356" cy="93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4C74CC"/>
                </a:solidFill>
              </a:rPr>
              <a:t>5</a:t>
            </a:r>
            <a:r>
              <a:rPr lang="ko-KR" altLang="en-US" sz="2800" b="1" dirty="0">
                <a:solidFill>
                  <a:srgbClr val="4C74CC"/>
                </a:solidFill>
              </a:rPr>
              <a:t>조 추승보 </a:t>
            </a:r>
            <a:r>
              <a:rPr lang="en-US" altLang="ko-KR" sz="2800" b="1" dirty="0">
                <a:solidFill>
                  <a:srgbClr val="4C74CC"/>
                </a:solidFill>
              </a:rPr>
              <a:t>|</a:t>
            </a:r>
            <a:r>
              <a:rPr lang="ko-KR" altLang="en-US" sz="2800" b="1" dirty="0">
                <a:solidFill>
                  <a:srgbClr val="4C74CC"/>
                </a:solidFill>
              </a:rPr>
              <a:t> 김의겸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이영진 </a:t>
            </a:r>
            <a:r>
              <a:rPr lang="en-US" altLang="ko-KR" sz="2800" b="1" dirty="0">
                <a:solidFill>
                  <a:srgbClr val="4C74CC"/>
                </a:solidFill>
              </a:rPr>
              <a:t>| </a:t>
            </a:r>
            <a:r>
              <a:rPr lang="ko-KR" altLang="en-US" sz="2800" b="1" dirty="0">
                <a:solidFill>
                  <a:srgbClr val="4C74CC"/>
                </a:solidFill>
              </a:rPr>
              <a:t>오동수</a:t>
            </a:r>
          </a:p>
        </p:txBody>
      </p:sp>
    </p:spTree>
    <p:extLst>
      <p:ext uri="{BB962C8B-B14F-4D97-AF65-F5344CB8AC3E}">
        <p14:creationId xmlns:p14="http://schemas.microsoft.com/office/powerpoint/2010/main" val="2666992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023AB05-77CF-4B16-B94D-39F5AAB042BD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개발일정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EA632-484D-4043-BB63-0C2FFC1C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1845577"/>
            <a:ext cx="10314195" cy="4749837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1118093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77516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B8D51-B1A9-41FE-B6EE-7B88070B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5056064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4C74CC"/>
                </a:solidFill>
              </a:rPr>
              <a:t>목차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D32551-985D-4FE9-9F07-8647F270EC7E}"/>
              </a:ext>
            </a:extLst>
          </p:cNvPr>
          <p:cNvSpPr txBox="1">
            <a:spLocks/>
          </p:cNvSpPr>
          <p:nvPr/>
        </p:nvSpPr>
        <p:spPr>
          <a:xfrm>
            <a:off x="3315562" y="1799419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1.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C7D4120-B0EF-4F4C-9E6E-D609385490AD}"/>
              </a:ext>
            </a:extLst>
          </p:cNvPr>
          <p:cNvSpPr txBox="1">
            <a:spLocks/>
          </p:cNvSpPr>
          <p:nvPr/>
        </p:nvSpPr>
        <p:spPr>
          <a:xfrm>
            <a:off x="3315562" y="3042682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2.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F8DB16-1D30-40BE-9CAF-C35A66A8FD16}"/>
              </a:ext>
            </a:extLst>
          </p:cNvPr>
          <p:cNvSpPr txBox="1">
            <a:spLocks/>
          </p:cNvSpPr>
          <p:nvPr/>
        </p:nvSpPr>
        <p:spPr>
          <a:xfrm>
            <a:off x="3315562" y="428594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3. </a:t>
            </a:r>
            <a:r>
              <a:rPr lang="ko-KR" altLang="en-US" sz="4800" b="1" dirty="0">
                <a:solidFill>
                  <a:srgbClr val="4C74CC"/>
                </a:solidFill>
              </a:rPr>
              <a:t>프로젝트 화면설명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E4AC2E-15E1-4413-99FE-C9BD1AFDFA2B}"/>
              </a:ext>
            </a:extLst>
          </p:cNvPr>
          <p:cNvSpPr txBox="1">
            <a:spLocks/>
          </p:cNvSpPr>
          <p:nvPr/>
        </p:nvSpPr>
        <p:spPr>
          <a:xfrm>
            <a:off x="3315562" y="552920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4C74CC"/>
                </a:solidFill>
              </a:rPr>
              <a:t>4. </a:t>
            </a:r>
            <a:r>
              <a:rPr lang="ko-KR" altLang="en-US" sz="4800" b="1" dirty="0">
                <a:solidFill>
                  <a:srgbClr val="4C74CC"/>
                </a:solidFill>
              </a:rPr>
              <a:t>질의응답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D84B1C-D59B-4E19-90C8-E60B3A0763F3}"/>
              </a:ext>
            </a:extLst>
          </p:cNvPr>
          <p:cNvCxnSpPr>
            <a:cxnSpLocks/>
          </p:cNvCxnSpPr>
          <p:nvPr/>
        </p:nvCxnSpPr>
        <p:spPr>
          <a:xfrm>
            <a:off x="2877839" y="947956"/>
            <a:ext cx="0" cy="5351244"/>
          </a:xfrm>
          <a:prstGeom prst="line">
            <a:avLst/>
          </a:prstGeom>
          <a:ln w="38100">
            <a:solidFill>
              <a:srgbClr val="4C74C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22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39F86E3-2157-4ADD-91F4-8B3C9CB63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solidFill>
            <a:srgbClr val="4C74CC"/>
          </a:solidFill>
        </p:spPr>
        <p:txBody>
          <a:bodyPr lIns="720000" anchor="ctr"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0C62D-DFF7-465F-9290-1133CFD2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15" y="661922"/>
            <a:ext cx="6852780" cy="1455489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b="1" dirty="0">
                <a:solidFill>
                  <a:srgbClr val="F6F2E9"/>
                </a:solidFill>
              </a:rPr>
              <a:t>프로젝트 기획의도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C0EB0F7-08A0-4F9C-B12F-0237A9A72E18}"/>
              </a:ext>
            </a:extLst>
          </p:cNvPr>
          <p:cNvSpPr txBox="1">
            <a:spLocks/>
          </p:cNvSpPr>
          <p:nvPr/>
        </p:nvSpPr>
        <p:spPr>
          <a:xfrm>
            <a:off x="3063892" y="2077435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1. </a:t>
            </a:r>
            <a:r>
              <a:rPr lang="ko-KR" altLang="en-US" sz="4800" b="1" dirty="0">
                <a:solidFill>
                  <a:srgbClr val="F6F2E9"/>
                </a:solidFill>
              </a:rPr>
              <a:t>기획의도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43514B-F45F-48FB-A774-EC7B1789A008}"/>
              </a:ext>
            </a:extLst>
          </p:cNvPr>
          <p:cNvSpPr txBox="1">
            <a:spLocks/>
          </p:cNvSpPr>
          <p:nvPr/>
        </p:nvSpPr>
        <p:spPr>
          <a:xfrm>
            <a:off x="3063892" y="3683788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2. </a:t>
            </a:r>
            <a:r>
              <a:rPr lang="ko-KR" altLang="en-US" sz="4800" b="1" dirty="0">
                <a:solidFill>
                  <a:srgbClr val="F6F2E9"/>
                </a:solidFill>
              </a:rPr>
              <a:t>서비스 개요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49FB71-FF58-490F-9136-2CC0A3918A9F}"/>
              </a:ext>
            </a:extLst>
          </p:cNvPr>
          <p:cNvSpPr txBox="1">
            <a:spLocks/>
          </p:cNvSpPr>
          <p:nvPr/>
        </p:nvSpPr>
        <p:spPr>
          <a:xfrm>
            <a:off x="3063892" y="5290141"/>
            <a:ext cx="6724443" cy="1007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F6F2E9"/>
                </a:solidFill>
              </a:rPr>
              <a:t>3. </a:t>
            </a:r>
            <a:r>
              <a:rPr lang="ko-KR" altLang="en-US" sz="4800" b="1" dirty="0">
                <a:solidFill>
                  <a:srgbClr val="F6F2E9"/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3003382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기획의도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4F61CB-4FED-4804-AA92-23A1362A7BBA}"/>
              </a:ext>
            </a:extLst>
          </p:cNvPr>
          <p:cNvSpPr txBox="1">
            <a:spLocks/>
          </p:cNvSpPr>
          <p:nvPr/>
        </p:nvSpPr>
        <p:spPr>
          <a:xfrm>
            <a:off x="1122947" y="2117411"/>
            <a:ext cx="9785685" cy="3401073"/>
          </a:xfrm>
          <a:prstGeom prst="rect">
            <a:avLst/>
          </a:prstGeom>
          <a:ln w="38100">
            <a:solidFill>
              <a:srgbClr val="4C74C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기차 예매 및 실시간 환승 정보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여행상품을 제공하여 </a:t>
            </a:r>
            <a:endParaRPr lang="en-US" altLang="ko-KR" sz="4800" b="1" dirty="0">
              <a:solidFill>
                <a:srgbClr val="4C74CC"/>
              </a:solidFill>
            </a:endParaRP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여행 커뮤니티 활성화</a:t>
            </a:r>
            <a:r>
              <a:rPr lang="en-US" altLang="ko-KR" sz="4800" b="1" dirty="0">
                <a:solidFill>
                  <a:srgbClr val="4C74CC"/>
                </a:solidFill>
              </a:rPr>
              <a:t>, </a:t>
            </a:r>
          </a:p>
          <a:p>
            <a:pPr algn="ctr"/>
            <a:r>
              <a:rPr lang="ko-KR" altLang="en-US" sz="4800" b="1" dirty="0">
                <a:solidFill>
                  <a:srgbClr val="4C74CC"/>
                </a:solidFill>
              </a:rPr>
              <a:t>다양한 지역에 대한 접근성 증대</a:t>
            </a:r>
            <a:endParaRPr lang="en-US" altLang="ko-KR" sz="4800" dirty="0">
              <a:solidFill>
                <a:srgbClr val="4C74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25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50650A82-3AE6-40C4-895B-BFC97EB34E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77516"/>
          </a:xfrm>
          <a:prstGeom prst="rect">
            <a:avLst/>
          </a:prstGeom>
          <a:solidFill>
            <a:srgbClr val="4C74CC"/>
          </a:solidFill>
        </p:spPr>
        <p:txBody>
          <a:bodyPr vert="horz" lIns="72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23EE5-E17A-48C3-94E0-531F3B7CCF52}"/>
              </a:ext>
            </a:extLst>
          </p:cNvPr>
          <p:cNvSpPr txBox="1">
            <a:spLocks/>
          </p:cNvSpPr>
          <p:nvPr/>
        </p:nvSpPr>
        <p:spPr>
          <a:xfrm>
            <a:off x="879515" y="661922"/>
            <a:ext cx="6852780" cy="145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4C74CC"/>
                </a:solidFill>
              </a:rPr>
              <a:t>서비스 개요 </a:t>
            </a:r>
            <a:r>
              <a:rPr lang="en-US" altLang="ko-KR" b="1" dirty="0">
                <a:solidFill>
                  <a:srgbClr val="4C74CC"/>
                </a:solidFill>
              </a:rPr>
              <a:t>- </a:t>
            </a:r>
            <a:r>
              <a:rPr lang="ko-KR" altLang="en-US" b="1" dirty="0">
                <a:solidFill>
                  <a:srgbClr val="4C74CC"/>
                </a:solidFill>
              </a:rPr>
              <a:t>사용자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6856581-DF6B-4CD7-A103-13078287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297" y="1820411"/>
            <a:ext cx="9085278" cy="4733058"/>
          </a:xfrm>
          <a:prstGeom prst="rect">
            <a:avLst/>
          </a:prstGeom>
          <a:ln w="38100">
            <a:solidFill>
              <a:srgbClr val="4C74CC"/>
            </a:solidFill>
          </a:ln>
        </p:spPr>
      </p:pic>
    </p:spTree>
    <p:extLst>
      <p:ext uri="{BB962C8B-B14F-4D97-AF65-F5344CB8AC3E}">
        <p14:creationId xmlns:p14="http://schemas.microsoft.com/office/powerpoint/2010/main" val="400053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4719</Words>
  <Application>Microsoft Office PowerPoint</Application>
  <PresentationFormat>와이드스크린</PresentationFormat>
  <Paragraphs>2141</Paragraphs>
  <Slides>180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3" baseType="lpstr">
      <vt:lpstr>맑은 고딕</vt:lpstr>
      <vt:lpstr>Arial</vt:lpstr>
      <vt:lpstr>Office 테마</vt:lpstr>
      <vt:lpstr>PowerPoint 프레젠테이션</vt:lpstr>
      <vt:lpstr>프로젝트 순서 </vt:lpstr>
      <vt:lpstr>미니 프로젝트1 포트폴리오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미니 프로젝트2 포트폴리오</vt:lpstr>
      <vt:lpstr>목차</vt:lpstr>
      <vt:lpstr>프로젝트 기획의도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미니 팀 프로젝트3 포트폴리오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  <vt:lpstr>팀 프로젝트4 포트폴리오</vt:lpstr>
      <vt:lpstr>PowerPoint 프레젠테이션</vt:lpstr>
      <vt:lpstr>목차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화면설명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질의응답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1002</cp:revision>
  <dcterms:created xsi:type="dcterms:W3CDTF">2024-09-05T02:11:27Z</dcterms:created>
  <dcterms:modified xsi:type="dcterms:W3CDTF">2024-09-10T06:09:45Z</dcterms:modified>
</cp:coreProperties>
</file>